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9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5" r:id="rId66"/>
    <p:sldId id="336" r:id="rId67"/>
    <p:sldId id="337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8" autoAdjust="0"/>
    <p:restoredTop sz="94660"/>
  </p:normalViewPr>
  <p:slideViewPr>
    <p:cSldViewPr>
      <p:cViewPr>
        <p:scale>
          <a:sx n="100" d="100"/>
          <a:sy n="100" d="100"/>
        </p:scale>
        <p:origin x="-1698" y="-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3118908" y="0"/>
            <a:ext cx="7574492" cy="756285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662517" y="3781425"/>
            <a:ext cx="756285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937365" y="588222"/>
            <a:ext cx="5970482" cy="3162952"/>
          </a:xfrm>
        </p:spPr>
        <p:txBody>
          <a:bodyPr lIns="52157" tIns="0" rIns="52157">
            <a:noAutofit/>
          </a:bodyPr>
          <a:lstStyle>
            <a:lvl1pPr algn="r">
              <a:defRPr sz="48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922833" y="3903683"/>
            <a:ext cx="5981449" cy="1214432"/>
          </a:xfrm>
        </p:spPr>
        <p:txBody>
          <a:bodyPr lIns="52157" tIns="0" rIns="52157" bIns="0"/>
          <a:lstStyle>
            <a:lvl1pPr marL="0" indent="0" algn="r">
              <a:buNone/>
              <a:defRPr sz="2500">
                <a:solidFill>
                  <a:srgbClr val="FFFFFF"/>
                </a:solidFill>
                <a:effectLst/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6866070" y="7231957"/>
            <a:ext cx="2341770" cy="25022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3297132" y="7231957"/>
            <a:ext cx="3423808" cy="252095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9216256" y="7230085"/>
            <a:ext cx="688026" cy="252095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663604" y="303215"/>
            <a:ext cx="1782233" cy="6452932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4670" y="302870"/>
            <a:ext cx="7039822" cy="645293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961738" y="7231957"/>
            <a:ext cx="2341770" cy="25022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34670" y="7230085"/>
            <a:ext cx="4277360" cy="25209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314286" y="7226723"/>
            <a:ext cx="688026" cy="2520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F6B0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F6B0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7563" y="3111860"/>
            <a:ext cx="7315446" cy="1502066"/>
          </a:xfrm>
        </p:spPr>
        <p:txBody>
          <a:bodyPr tIns="0" anchor="t"/>
          <a:lstStyle>
            <a:lvl1pPr algn="r">
              <a:buNone/>
              <a:defRPr sz="48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7563" y="2100792"/>
            <a:ext cx="7315446" cy="819923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1"/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5524734" y="7230705"/>
            <a:ext cx="2341770" cy="25022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029405" y="7230704"/>
            <a:ext cx="3386243" cy="252095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874983" y="7228832"/>
            <a:ext cx="688026" cy="252095"/>
          </a:xfrm>
        </p:spPr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352933"/>
            <a:ext cx="8469173" cy="1260475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116959" cy="4991131"/>
          </a:xfrm>
        </p:spPr>
        <p:txBody>
          <a:bodyPr anchor="t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86884" y="1764666"/>
            <a:ext cx="4116959" cy="4991131"/>
          </a:xfrm>
        </p:spPr>
        <p:txBody>
          <a:bodyPr anchor="t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352933"/>
            <a:ext cx="8469173" cy="1260475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0" y="6470438"/>
            <a:ext cx="4116959" cy="50419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100" b="1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886884" y="6470438"/>
            <a:ext cx="4116959" cy="50419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100" b="1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34670" y="1887779"/>
            <a:ext cx="4116959" cy="453771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86884" y="1887779"/>
            <a:ext cx="4116959" cy="453771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352933"/>
            <a:ext cx="8469173" cy="1260475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252095"/>
            <a:ext cx="6897243" cy="1294088"/>
          </a:xfrm>
        </p:spPr>
        <p:txBody>
          <a:bodyPr wrap="square" anchor="b"/>
          <a:lstStyle>
            <a:lvl1pPr algn="l">
              <a:buNone/>
              <a:defRPr lang="en-US" sz="27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4670" y="1651317"/>
            <a:ext cx="6897243" cy="664437"/>
          </a:xfrm>
        </p:spPr>
        <p:txBody>
          <a:bodyPr rot="0" spcFirstLastPara="0" vertOverflow="overflow" horzOverflow="overflow" vert="horz" wrap="square" lIns="52157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534670" y="2352887"/>
            <a:ext cx="8465608" cy="482107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699291" y="1107926"/>
            <a:ext cx="5051447" cy="475581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697815" y="1101472"/>
            <a:ext cx="5051447" cy="475581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251" y="1260475"/>
            <a:ext cx="4010025" cy="2268855"/>
          </a:xfrm>
        </p:spPr>
        <p:txBody>
          <a:bodyPr vert="horz" anchor="b"/>
          <a:lstStyle>
            <a:lvl1pPr algn="l">
              <a:buNone/>
              <a:defRPr sz="34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251" y="3621119"/>
            <a:ext cx="4010025" cy="2117598"/>
          </a:xfrm>
        </p:spPr>
        <p:txBody>
          <a:bodyPr rot="0" spcFirstLastPara="0" vertOverflow="overflow" horzOverflow="overflow" vert="horz" wrap="square" lIns="93883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776139" y="1147994"/>
            <a:ext cx="4918964" cy="4638548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9534948" y="0"/>
            <a:ext cx="1158452" cy="756285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534670" y="352933"/>
            <a:ext cx="8465608" cy="1260475"/>
          </a:xfrm>
          <a:prstGeom prst="rect">
            <a:avLst/>
          </a:prstGeom>
        </p:spPr>
        <p:txBody>
          <a:bodyPr vert="horz" lIns="52157" tIns="0" rIns="52157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534670" y="1774828"/>
            <a:ext cx="8465608" cy="534441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965386" y="7231957"/>
            <a:ext cx="2341770" cy="250222"/>
          </a:xfrm>
          <a:prstGeom prst="rect">
            <a:avLst/>
          </a:prstGeom>
        </p:spPr>
        <p:txBody>
          <a:bodyPr vert="horz" lIns="104315" tIns="0" rIns="104315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534670" y="7231957"/>
            <a:ext cx="4277360" cy="252095"/>
          </a:xfrm>
          <a:prstGeom prst="rect">
            <a:avLst/>
          </a:prstGeom>
        </p:spPr>
        <p:txBody>
          <a:bodyPr vert="horz" lIns="104315" tIns="0" rIns="104315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7310721" y="7230085"/>
            <a:ext cx="688026" cy="25209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12944" indent="-312944" algn="l" rtl="0" eaLnBrk="1" latinLnBrk="0" hangingPunct="1">
        <a:spcBef>
          <a:spcPts val="684"/>
        </a:spcBef>
        <a:buClr>
          <a:schemeClr val="tx2"/>
        </a:buClr>
        <a:buSzPct val="73000"/>
        <a:buFont typeface="Wingdings 2"/>
        <a:buChar char="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94594" indent="-260787" algn="l" rtl="0" eaLnBrk="1" latinLnBrk="0" hangingPunct="1">
        <a:spcBef>
          <a:spcPts val="570"/>
        </a:spcBef>
        <a:buClr>
          <a:schemeClr val="accent4"/>
        </a:buClr>
        <a:buSzPct val="80000"/>
        <a:buFont typeface="Wingdings 2"/>
        <a:buChar char=""/>
        <a:defRPr kumimoji="0" sz="26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865812" indent="-260787" algn="l" rtl="0" eaLnBrk="1" latinLnBrk="0" hangingPunct="1">
        <a:spcBef>
          <a:spcPts val="456"/>
        </a:spcBef>
        <a:buClr>
          <a:schemeClr val="accent4"/>
        </a:buClr>
        <a:buSzPct val="60000"/>
        <a:buFont typeface="Wingdings"/>
        <a:buChar char="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462" indent="-260787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460407" indent="-260787" algn="l" rtl="0" eaLnBrk="1" latinLnBrk="0" hangingPunct="1">
        <a:spcBef>
          <a:spcPts val="456"/>
        </a:spcBef>
        <a:buClr>
          <a:schemeClr val="accent4"/>
        </a:buClr>
        <a:buSzPct val="70000"/>
        <a:buFont typeface="Wingdings"/>
        <a:buChar char="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79468" indent="-208630" algn="l" rtl="0" eaLnBrk="1" latinLnBrk="0" hangingPunct="1">
        <a:spcBef>
          <a:spcPts val="456"/>
        </a:spcBef>
        <a:buClr>
          <a:schemeClr val="accent4"/>
        </a:buClr>
        <a:buSzPct val="80000"/>
        <a:buFont typeface="Wingdings 2"/>
        <a:buChar char=""/>
        <a:defRPr kumimoji="0" sz="21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908960" indent="-20863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7158" indent="-208630" algn="l" rtl="0" eaLnBrk="1" latinLnBrk="0" hangingPunct="1">
        <a:spcBef>
          <a:spcPts val="342"/>
        </a:spcBef>
        <a:buClr>
          <a:schemeClr val="accent4"/>
        </a:buClr>
        <a:buSzPct val="10000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347082" indent="-20863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3066" y="0"/>
            <a:ext cx="2309495" cy="2045335"/>
          </a:xfrm>
          <a:custGeom>
            <a:avLst/>
            <a:gdLst/>
            <a:ahLst/>
            <a:cxnLst/>
            <a:rect l="l" t="t" r="r" b="b"/>
            <a:pathLst>
              <a:path w="2309495" h="2045335">
                <a:moveTo>
                  <a:pt x="2308936" y="0"/>
                </a:moveTo>
                <a:lnTo>
                  <a:pt x="0" y="0"/>
                </a:lnTo>
                <a:lnTo>
                  <a:pt x="7618" y="25558"/>
                </a:lnTo>
                <a:lnTo>
                  <a:pt x="618896" y="1696402"/>
                </a:lnTo>
                <a:lnTo>
                  <a:pt x="637546" y="1741052"/>
                </a:lnTo>
                <a:lnTo>
                  <a:pt x="659737" y="1783111"/>
                </a:lnTo>
                <a:lnTo>
                  <a:pt x="685228" y="1822467"/>
                </a:lnTo>
                <a:lnTo>
                  <a:pt x="713778" y="1859009"/>
                </a:lnTo>
                <a:lnTo>
                  <a:pt x="745148" y="1892625"/>
                </a:lnTo>
                <a:lnTo>
                  <a:pt x="779097" y="1923204"/>
                </a:lnTo>
                <a:lnTo>
                  <a:pt x="815384" y="1950634"/>
                </a:lnTo>
                <a:lnTo>
                  <a:pt x="853769" y="1974804"/>
                </a:lnTo>
                <a:lnTo>
                  <a:pt x="894011" y="1995601"/>
                </a:lnTo>
                <a:lnTo>
                  <a:pt x="935871" y="2012915"/>
                </a:lnTo>
                <a:lnTo>
                  <a:pt x="979108" y="2026634"/>
                </a:lnTo>
                <a:lnTo>
                  <a:pt x="1023481" y="2036646"/>
                </a:lnTo>
                <a:lnTo>
                  <a:pt x="1068751" y="2042840"/>
                </a:lnTo>
                <a:lnTo>
                  <a:pt x="1114675" y="2045104"/>
                </a:lnTo>
                <a:lnTo>
                  <a:pt x="1161016" y="2043327"/>
                </a:lnTo>
                <a:lnTo>
                  <a:pt x="1207531" y="2037397"/>
                </a:lnTo>
                <a:lnTo>
                  <a:pt x="1253980" y="2027203"/>
                </a:lnTo>
                <a:lnTo>
                  <a:pt x="1300124" y="2012632"/>
                </a:lnTo>
                <a:lnTo>
                  <a:pt x="2308936" y="1643430"/>
                </a:lnTo>
                <a:lnTo>
                  <a:pt x="2308936" y="0"/>
                </a:lnTo>
                <a:close/>
              </a:path>
            </a:pathLst>
          </a:custGeom>
          <a:solidFill>
            <a:srgbClr val="F6B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2344575"/>
            <a:ext cx="8458200" cy="257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8070" marR="5080" indent="-1056005" algn="ctr">
              <a:lnSpc>
                <a:spcPct val="144300"/>
              </a:lnSpc>
              <a:spcBef>
                <a:spcPts val="100"/>
              </a:spcBef>
            </a:pPr>
            <a:r>
              <a:rPr lang="tr-TR" sz="2800" dirty="0" smtClean="0"/>
              <a:t>İŞLETMELERİN DIŞ PİYASALARA AÇILMA SÜREÇLERİ  VE YÖNETİMİ</a:t>
            </a:r>
            <a:br>
              <a:rPr lang="tr-TR" sz="2800" dirty="0" smtClean="0"/>
            </a:br>
            <a:r>
              <a:rPr lang="tr-TR" sz="2800" dirty="0" smtClean="0"/>
              <a:t>16/06/2021</a:t>
            </a:r>
            <a:br>
              <a:rPr lang="tr-TR" sz="2800" dirty="0" smtClean="0"/>
            </a:br>
            <a:r>
              <a:rPr lang="tr-TR" sz="2800" dirty="0" smtClean="0"/>
              <a:t>PROF. DR. HÜSEYİN ALTAY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918" y="1885962"/>
            <a:ext cx="33064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TESLİM</a:t>
            </a:r>
            <a:r>
              <a:rPr spc="50" dirty="0"/>
              <a:t> </a:t>
            </a:r>
            <a:r>
              <a:rPr spc="45" dirty="0"/>
              <a:t>ŞEKİLERİ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798" y="3118815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F6B034"/>
                </a:solidFill>
                <a:latin typeface="Arial"/>
                <a:cs typeface="Arial"/>
              </a:rPr>
              <a:t>CFR</a:t>
            </a:r>
            <a:r>
              <a:rPr sz="1500" spc="-22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6162" y="3080715"/>
            <a:ext cx="2686685" cy="248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0">
              <a:lnSpc>
                <a:spcPct val="116700"/>
              </a:lnSpc>
              <a:spcBef>
                <a:spcPts val="100"/>
              </a:spcBef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(Charges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Freight)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850"/>
              </a:spcBef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Masraflar,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 (Charges,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Insurance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Freight)</a:t>
            </a:r>
            <a:endParaRPr sz="1500">
              <a:latin typeface="Arial"/>
              <a:cs typeface="Arial"/>
            </a:endParaRPr>
          </a:p>
          <a:p>
            <a:pPr marL="12700" marR="1250315">
              <a:lnSpc>
                <a:spcPct val="116700"/>
              </a:lnSpc>
              <a:spcBef>
                <a:spcPts val="850"/>
              </a:spcBef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Ödenmiş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(Carriage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Paid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to)</a:t>
            </a:r>
            <a:endParaRPr sz="1500">
              <a:latin typeface="Arial"/>
              <a:cs typeface="Arial"/>
            </a:endParaRPr>
          </a:p>
          <a:p>
            <a:pPr marL="12700" marR="241300">
              <a:lnSpc>
                <a:spcPct val="116700"/>
              </a:lnSpc>
              <a:spcBef>
                <a:spcPts val="850"/>
              </a:spcBef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Ödenmiş 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(Carrie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Insurance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Paid</a:t>
            </a:r>
            <a:r>
              <a:rPr sz="15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to)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3798" y="3760228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6B034"/>
                </a:solidFill>
                <a:latin typeface="Arial"/>
                <a:cs typeface="Arial"/>
              </a:rPr>
              <a:t>CIF</a:t>
            </a:r>
            <a:r>
              <a:rPr sz="1500" spc="-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3798" y="4401642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6B034"/>
                </a:solidFill>
                <a:latin typeface="Arial"/>
                <a:cs typeface="Arial"/>
              </a:rPr>
              <a:t>CPT</a:t>
            </a:r>
            <a:r>
              <a:rPr sz="1500" spc="-16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3798" y="5043055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CIP</a:t>
            </a:r>
            <a:r>
              <a:rPr sz="1500" spc="29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75994" y="3485591"/>
            <a:ext cx="2472055" cy="1727835"/>
            <a:chOff x="1475994" y="3485591"/>
            <a:chExt cx="2472055" cy="1727835"/>
          </a:xfrm>
        </p:grpSpPr>
        <p:sp>
          <p:nvSpPr>
            <p:cNvPr id="9" name="object 9"/>
            <p:cNvSpPr/>
            <p:nvPr/>
          </p:nvSpPr>
          <p:spPr>
            <a:xfrm>
              <a:off x="1483423" y="3493020"/>
              <a:ext cx="2457450" cy="1713230"/>
            </a:xfrm>
            <a:custGeom>
              <a:avLst/>
              <a:gdLst/>
              <a:ahLst/>
              <a:cxnLst/>
              <a:rect l="l" t="t" r="r" b="b"/>
              <a:pathLst>
                <a:path w="2457450" h="1713229">
                  <a:moveTo>
                    <a:pt x="1403997" y="0"/>
                  </a:moveTo>
                  <a:lnTo>
                    <a:pt x="1403997" y="329933"/>
                  </a:lnTo>
                  <a:lnTo>
                    <a:pt x="0" y="329933"/>
                  </a:lnTo>
                  <a:lnTo>
                    <a:pt x="0" y="1382941"/>
                  </a:lnTo>
                  <a:lnTo>
                    <a:pt x="1403997" y="1382941"/>
                  </a:lnTo>
                  <a:lnTo>
                    <a:pt x="1403997" y="1712874"/>
                  </a:lnTo>
                  <a:lnTo>
                    <a:pt x="2456992" y="856437"/>
                  </a:lnTo>
                  <a:lnTo>
                    <a:pt x="1403997" y="0"/>
                  </a:lnTo>
                  <a:close/>
                </a:path>
              </a:pathLst>
            </a:custGeom>
            <a:solidFill>
              <a:srgbClr val="FEF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3423" y="3493020"/>
              <a:ext cx="2457450" cy="1713230"/>
            </a:xfrm>
            <a:custGeom>
              <a:avLst/>
              <a:gdLst/>
              <a:ahLst/>
              <a:cxnLst/>
              <a:rect l="l" t="t" r="r" b="b"/>
              <a:pathLst>
                <a:path w="2457450" h="1713229">
                  <a:moveTo>
                    <a:pt x="1403997" y="0"/>
                  </a:moveTo>
                  <a:lnTo>
                    <a:pt x="1403997" y="329933"/>
                  </a:lnTo>
                  <a:lnTo>
                    <a:pt x="0" y="329933"/>
                  </a:lnTo>
                  <a:lnTo>
                    <a:pt x="0" y="1382941"/>
                  </a:lnTo>
                  <a:lnTo>
                    <a:pt x="1403997" y="1382941"/>
                  </a:lnTo>
                  <a:lnTo>
                    <a:pt x="1403997" y="1712874"/>
                  </a:lnTo>
                  <a:lnTo>
                    <a:pt x="2456992" y="856437"/>
                  </a:lnTo>
                  <a:lnTo>
                    <a:pt x="1403997" y="0"/>
                  </a:lnTo>
                  <a:close/>
                </a:path>
              </a:pathLst>
            </a:custGeom>
            <a:ln w="14859">
              <a:solidFill>
                <a:srgbClr val="F6B0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31429" y="3729779"/>
            <a:ext cx="1106805" cy="106870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145"/>
              </a:spcBef>
            </a:pPr>
            <a:r>
              <a:rPr sz="2100" spc="-20" dirty="0">
                <a:solidFill>
                  <a:srgbClr val="F6B034"/>
                </a:solidFill>
                <a:latin typeface="Arial"/>
                <a:cs typeface="Arial"/>
              </a:rPr>
              <a:t>GRUP</a:t>
            </a:r>
            <a:r>
              <a:rPr sz="2100" spc="-6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6B034"/>
                </a:solidFill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  <a:p>
            <a:pPr marL="132715" marR="5080" indent="-120650">
              <a:lnSpc>
                <a:spcPct val="116700"/>
              </a:lnSpc>
              <a:spcBef>
                <a:spcPts val="445"/>
              </a:spcBef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ANA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TAŞIMA 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ÖDENMİŞ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446655"/>
            <a:ext cx="472440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İTİRAZLAR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43072"/>
            <a:ext cx="8982075" cy="232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Yükümlüler,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kendilerine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vergiler,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cezalar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kararlara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karşı,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tarihinden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on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beş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gün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üst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makama,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üst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makam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yoksa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aynı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makama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verecekleri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dilekçe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itiraz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edebilirler.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İdareye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intikal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itirazlar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otuz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gün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karara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bağlanarak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kişiye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İtirazın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reddi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kararına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karşı,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işlemin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yapıldığı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yerdeki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yargı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merciine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başvurulur.</a:t>
            </a:r>
            <a:endParaRPr sz="1500">
              <a:latin typeface="Arial"/>
              <a:cs typeface="Arial"/>
            </a:endParaRPr>
          </a:p>
          <a:p>
            <a:pPr marL="192405" marR="8064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Yükümlüler,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vergisinin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hesaplanmasına esas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tahlil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sonuçlarının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kendilerine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tebliğinden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beş gün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 Gümrük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Bölge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Müdürlüğü’ne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itiraz</a:t>
            </a:r>
            <a:r>
              <a:rPr sz="15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edebilir.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İkinci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tahlil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teknik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özelliklerinin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niteliklerinin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belirlenmesi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kesindir.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918" y="1885962"/>
            <a:ext cx="33064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TESLİM</a:t>
            </a:r>
            <a:r>
              <a:rPr spc="50" dirty="0"/>
              <a:t> </a:t>
            </a:r>
            <a:r>
              <a:rPr spc="45" dirty="0"/>
              <a:t>ŞEKİLERİ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798" y="2870060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0" dirty="0">
                <a:solidFill>
                  <a:srgbClr val="F6B034"/>
                </a:solidFill>
                <a:latin typeface="Arial"/>
                <a:cs typeface="Arial"/>
              </a:rPr>
              <a:t>DAT</a:t>
            </a:r>
            <a:r>
              <a:rPr sz="1500" spc="-3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6162" y="2831960"/>
            <a:ext cx="2792095" cy="18421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Terminalde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(Delivered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at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Terminal)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Belirlenen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Yerde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(Delivered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at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Place)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Resmi 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Ödenmiş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(Delivered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Duty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Paid)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3798" y="3511473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6B034"/>
                </a:solidFill>
                <a:latin typeface="Arial"/>
                <a:cs typeface="Arial"/>
              </a:rPr>
              <a:t>DAP</a:t>
            </a:r>
            <a:r>
              <a:rPr sz="1500" spc="-26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3798" y="4152887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6B034"/>
                </a:solidFill>
                <a:latin typeface="Arial"/>
                <a:cs typeface="Arial"/>
              </a:rPr>
              <a:t>DD</a:t>
            </a:r>
            <a:r>
              <a:rPr sz="1500" spc="125" dirty="0">
                <a:solidFill>
                  <a:srgbClr val="F6B034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6006" y="2916135"/>
            <a:ext cx="2472055" cy="1727835"/>
            <a:chOff x="1476006" y="2916135"/>
            <a:chExt cx="2472055" cy="1727835"/>
          </a:xfrm>
        </p:grpSpPr>
        <p:sp>
          <p:nvSpPr>
            <p:cNvPr id="8" name="object 8"/>
            <p:cNvSpPr/>
            <p:nvPr/>
          </p:nvSpPr>
          <p:spPr>
            <a:xfrm>
              <a:off x="1483436" y="2923565"/>
              <a:ext cx="2457450" cy="1713230"/>
            </a:xfrm>
            <a:custGeom>
              <a:avLst/>
              <a:gdLst/>
              <a:ahLst/>
              <a:cxnLst/>
              <a:rect l="l" t="t" r="r" b="b"/>
              <a:pathLst>
                <a:path w="2457450" h="1713229">
                  <a:moveTo>
                    <a:pt x="1403997" y="0"/>
                  </a:moveTo>
                  <a:lnTo>
                    <a:pt x="1403997" y="329933"/>
                  </a:lnTo>
                  <a:lnTo>
                    <a:pt x="0" y="329933"/>
                  </a:lnTo>
                  <a:lnTo>
                    <a:pt x="0" y="1382941"/>
                  </a:lnTo>
                  <a:lnTo>
                    <a:pt x="1403997" y="1382941"/>
                  </a:lnTo>
                  <a:lnTo>
                    <a:pt x="1403997" y="1712874"/>
                  </a:lnTo>
                  <a:lnTo>
                    <a:pt x="2456992" y="856437"/>
                  </a:lnTo>
                  <a:lnTo>
                    <a:pt x="1403997" y="0"/>
                  </a:lnTo>
                  <a:close/>
                </a:path>
              </a:pathLst>
            </a:custGeom>
            <a:solidFill>
              <a:srgbClr val="FEF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3436" y="2923565"/>
              <a:ext cx="2457450" cy="1713230"/>
            </a:xfrm>
            <a:custGeom>
              <a:avLst/>
              <a:gdLst/>
              <a:ahLst/>
              <a:cxnLst/>
              <a:rect l="l" t="t" r="r" b="b"/>
              <a:pathLst>
                <a:path w="2457450" h="1713229">
                  <a:moveTo>
                    <a:pt x="1403997" y="0"/>
                  </a:moveTo>
                  <a:lnTo>
                    <a:pt x="1403997" y="329933"/>
                  </a:lnTo>
                  <a:lnTo>
                    <a:pt x="0" y="329933"/>
                  </a:lnTo>
                  <a:lnTo>
                    <a:pt x="0" y="1382941"/>
                  </a:lnTo>
                  <a:lnTo>
                    <a:pt x="1403997" y="1382941"/>
                  </a:lnTo>
                  <a:lnTo>
                    <a:pt x="1403997" y="1712874"/>
                  </a:lnTo>
                  <a:lnTo>
                    <a:pt x="2456992" y="856437"/>
                  </a:lnTo>
                  <a:lnTo>
                    <a:pt x="1403997" y="0"/>
                  </a:lnTo>
                  <a:close/>
                </a:path>
              </a:pathLst>
            </a:custGeom>
            <a:ln w="14859">
              <a:solidFill>
                <a:srgbClr val="F6B0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4365" y="3160292"/>
            <a:ext cx="1360805" cy="106870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5"/>
              </a:spcBef>
            </a:pPr>
            <a:r>
              <a:rPr sz="2100" spc="-20" dirty="0">
                <a:solidFill>
                  <a:srgbClr val="F6B034"/>
                </a:solidFill>
                <a:latin typeface="Arial"/>
                <a:cs typeface="Arial"/>
              </a:rPr>
              <a:t>GRUP</a:t>
            </a:r>
            <a:r>
              <a:rPr sz="2100" spc="-3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6B034"/>
                </a:solidFill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  <a:p>
            <a:pPr marL="12700" marR="5080" algn="ctr">
              <a:lnSpc>
                <a:spcPct val="116700"/>
              </a:lnSpc>
              <a:spcBef>
                <a:spcPts val="445"/>
              </a:spcBef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+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ödenmiş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296" y="5187822"/>
            <a:ext cx="8766175" cy="120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İHRACATÇI,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MALLARIN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ÜLKESİ </a:t>
            </a:r>
            <a:r>
              <a:rPr sz="1500" b="1" spc="15" dirty="0">
                <a:solidFill>
                  <a:srgbClr val="58595B"/>
                </a:solidFill>
                <a:latin typeface="Arial"/>
                <a:cs typeface="Arial"/>
              </a:rPr>
              <a:t>İÇİNDE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KARARLAŞTIRILAN 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YER 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VARIŞ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NOKTASINA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ULAŞMASINDAN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SORUMLUDUR.</a:t>
            </a:r>
            <a:endParaRPr sz="1500">
              <a:latin typeface="Arial"/>
              <a:cs typeface="Arial"/>
            </a:endParaRPr>
          </a:p>
          <a:p>
            <a:pPr marL="192405" marR="171450" indent="-180340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İHRACATÇI,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YERE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MALLARIN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GETİRİLMESİ İLE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İLGİLİ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BÜTÜN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HASAR </a:t>
            </a:r>
            <a:r>
              <a:rPr sz="1500" spc="-114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MASRAFLARI 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KARŞILAMALIDIR.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529" y="1236433"/>
            <a:ext cx="445960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 marR="5080" indent="-50165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EXW </a:t>
            </a:r>
            <a:r>
              <a:rPr spc="85" dirty="0"/>
              <a:t>TESLİM </a:t>
            </a:r>
            <a:r>
              <a:rPr spc="50" dirty="0"/>
              <a:t>ŞEKLİNDE  </a:t>
            </a:r>
            <a:r>
              <a:rPr spc="30" dirty="0"/>
              <a:t>SORUMLULUKLAR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105228"/>
            <a:ext cx="9107170" cy="48221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110" dirty="0">
                <a:solidFill>
                  <a:srgbClr val="58595B"/>
                </a:solidFill>
                <a:latin typeface="Arial"/>
                <a:cs typeface="Arial"/>
              </a:rPr>
              <a:t>EXW </a:t>
            </a:r>
            <a:r>
              <a:rPr sz="2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2500" spc="-40" dirty="0">
                <a:solidFill>
                  <a:srgbClr val="58595B"/>
                </a:solidFill>
                <a:latin typeface="Arial"/>
                <a:cs typeface="Arial"/>
              </a:rPr>
              <a:t>Satıcının </a:t>
            </a:r>
            <a:r>
              <a:rPr sz="2500" spc="135" dirty="0">
                <a:solidFill>
                  <a:srgbClr val="58595B"/>
                </a:solidFill>
                <a:latin typeface="Arial"/>
                <a:cs typeface="Arial"/>
              </a:rPr>
              <a:t>/ </a:t>
            </a:r>
            <a:r>
              <a:rPr sz="2500" spc="-10" dirty="0">
                <a:solidFill>
                  <a:srgbClr val="58595B"/>
                </a:solidFill>
                <a:latin typeface="Arial"/>
                <a:cs typeface="Arial"/>
              </a:rPr>
              <a:t>ihracatçının</a:t>
            </a:r>
            <a:r>
              <a:rPr sz="2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sorumlulukları:</a:t>
            </a:r>
            <a:endParaRPr sz="2500">
              <a:latin typeface="Arial"/>
              <a:cs typeface="Arial"/>
            </a:endParaRPr>
          </a:p>
          <a:p>
            <a:pPr marL="192405" marR="5715" indent="-180340">
              <a:lnSpc>
                <a:spcPct val="116700"/>
              </a:lnSpc>
              <a:spcBef>
                <a:spcPts val="3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Satıcı(ihracatçı)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hazırlayarak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belirtilen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süre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anlaşmada  belirtilen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yerde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(Fabrika,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depo,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büro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vb.)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emrine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tutar.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emrine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tutulduğunu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bildirir.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Alıcının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ihracat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 alabilmesi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yardımcı</a:t>
            </a:r>
            <a:r>
              <a:rPr sz="1500" spc="2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olur.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Alıcının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talep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etmesi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halinde,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masraf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riski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ait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olmak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üzere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yaparak,  düzenlettiği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belgesini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yerinde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alabilmesi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gönderir.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Ulusal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mevzuat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gereği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110" dirty="0">
                <a:solidFill>
                  <a:srgbClr val="58595B"/>
                </a:solidFill>
                <a:latin typeface="Arial"/>
                <a:cs typeface="Arial"/>
              </a:rPr>
              <a:t>EXW </a:t>
            </a:r>
            <a:r>
              <a:rPr sz="2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2500" spc="135" dirty="0">
                <a:solidFill>
                  <a:srgbClr val="58595B"/>
                </a:solidFill>
                <a:latin typeface="Arial"/>
                <a:cs typeface="Arial"/>
              </a:rPr>
              <a:t>/ </a:t>
            </a:r>
            <a:r>
              <a:rPr sz="2500" spc="-10" dirty="0">
                <a:solidFill>
                  <a:srgbClr val="58595B"/>
                </a:solidFill>
                <a:latin typeface="Arial"/>
                <a:cs typeface="Arial"/>
              </a:rPr>
              <a:t>ithalatçının</a:t>
            </a:r>
            <a:r>
              <a:rPr sz="2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sorumlulukları: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>
              <a:latin typeface="Arial"/>
              <a:cs typeface="Arial"/>
            </a:endParaRPr>
          </a:p>
          <a:p>
            <a:pPr marL="192405" marR="7620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satıcının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işletmesinde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aldığı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risk</a:t>
            </a:r>
            <a:r>
              <a:rPr sz="1500" spc="-3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sorumluluğunda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olduğundan,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sigortayı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yaptırır.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taşıtılması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amacıyla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anlaşarak navlun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 gümrükleme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masraflarunı</a:t>
            </a:r>
            <a:r>
              <a:rPr sz="15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karşılar.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1374" y="1100842"/>
            <a:ext cx="15383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/>
              <a:t>FCA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936969"/>
            <a:ext cx="8565515" cy="454406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FCA </a:t>
            </a:r>
            <a:r>
              <a:rPr sz="2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İhracatçının</a:t>
            </a:r>
            <a:r>
              <a:rPr sz="2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</a:t>
            </a:r>
            <a:r>
              <a:rPr sz="1500" spc="2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 istenen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belgeleri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düzenler.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talep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etmesi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halinde,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masrafları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ait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olmak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üzere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anlaşır.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taşıyıcıya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acentasının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gözetimine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yerde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eder.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anına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masraf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 ihracatçının</a:t>
            </a:r>
            <a:r>
              <a:rPr sz="1500" spc="3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yükümlülüğündedir.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işlemleri, ihracatçının</a:t>
            </a:r>
            <a:r>
              <a:rPr sz="15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yükümlülüğündedir.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95B"/>
              </a:buClr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FCA </a:t>
            </a:r>
            <a:r>
              <a:rPr sz="2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İthalatçının</a:t>
            </a:r>
            <a:r>
              <a:rPr sz="2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izinleri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masraflarını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ödemekle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yükümlüdür.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yaparak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ücretini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Belirlenen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yerde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mallarını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alır.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risk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aitttir.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Sigortaya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yaptırır.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786" y="730776"/>
            <a:ext cx="550471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marR="5080" indent="-422909">
              <a:lnSpc>
                <a:spcPct val="100000"/>
              </a:lnSpc>
              <a:spcBef>
                <a:spcPts val="100"/>
              </a:spcBef>
            </a:pPr>
            <a:r>
              <a:rPr sz="3200" spc="-75" dirty="0"/>
              <a:t>FAS </a:t>
            </a:r>
            <a:r>
              <a:rPr sz="3200" spc="85" dirty="0"/>
              <a:t>TESLİM </a:t>
            </a:r>
            <a:r>
              <a:rPr sz="3200" spc="50" dirty="0"/>
              <a:t>ŞEKLİNDE  </a:t>
            </a:r>
            <a:r>
              <a:rPr sz="3200" spc="30" dirty="0"/>
              <a:t>SORUMLULUKLAR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pc="-15" dirty="0"/>
              <a:t>İhracatçının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/>
              <a:t>Satıcı </a:t>
            </a:r>
            <a:r>
              <a:rPr sz="1500" spc="-35" dirty="0"/>
              <a:t>sözleşme </a:t>
            </a:r>
            <a:r>
              <a:rPr sz="1500" spc="-50" dirty="0"/>
              <a:t>şartları uyarınca </a:t>
            </a:r>
            <a:r>
              <a:rPr sz="1500" spc="-60" dirty="0"/>
              <a:t>malları</a:t>
            </a:r>
            <a:r>
              <a:rPr sz="1500" spc="195" dirty="0"/>
              <a:t> </a:t>
            </a:r>
            <a:r>
              <a:rPr sz="1500" spc="-65" dirty="0"/>
              <a:t>hazırlar.</a:t>
            </a:r>
            <a:endParaRPr sz="1500" dirty="0"/>
          </a:p>
          <a:p>
            <a:pPr marL="192405" marR="5715" indent="-180340">
              <a:lnSpc>
                <a:spcPct val="116700"/>
              </a:lnSpc>
              <a:buChar char="•"/>
              <a:tabLst>
                <a:tab pos="193040" algn="l"/>
              </a:tabLst>
            </a:pPr>
            <a:r>
              <a:rPr sz="1500" spc="-70" dirty="0"/>
              <a:t>Alıcının </a:t>
            </a:r>
            <a:r>
              <a:rPr sz="1500" spc="-30" dirty="0"/>
              <a:t>isteği </a:t>
            </a:r>
            <a:r>
              <a:rPr sz="1500" spc="-45" dirty="0"/>
              <a:t>üzerine </a:t>
            </a:r>
            <a:r>
              <a:rPr sz="1500" spc="-5" dirty="0"/>
              <a:t>tüm </a:t>
            </a:r>
            <a:r>
              <a:rPr sz="1500" spc="-35" dirty="0"/>
              <a:t>masraf </a:t>
            </a:r>
            <a:r>
              <a:rPr sz="1500" spc="-60" dirty="0"/>
              <a:t>ve </a:t>
            </a:r>
            <a:r>
              <a:rPr sz="1500" spc="-40" dirty="0"/>
              <a:t>riskler </a:t>
            </a:r>
            <a:r>
              <a:rPr sz="1500" spc="-70" dirty="0"/>
              <a:t>alıcıya </a:t>
            </a:r>
            <a:r>
              <a:rPr sz="1500" spc="-30" dirty="0"/>
              <a:t>ait </a:t>
            </a:r>
            <a:r>
              <a:rPr sz="1500" spc="-25" dirty="0"/>
              <a:t>olmak </a:t>
            </a:r>
            <a:r>
              <a:rPr sz="1500" spc="-45" dirty="0"/>
              <a:t>üzere; </a:t>
            </a:r>
            <a:r>
              <a:rPr sz="1500" spc="-70" dirty="0"/>
              <a:t>alıcının </a:t>
            </a:r>
            <a:r>
              <a:rPr sz="1500" spc="-35" dirty="0"/>
              <a:t>ülkesinde istenen </a:t>
            </a:r>
            <a:r>
              <a:rPr sz="1500" spc="-40" dirty="0"/>
              <a:t>gerekli belgeleri </a:t>
            </a:r>
            <a:r>
              <a:rPr sz="1500" spc="-60" dirty="0"/>
              <a:t>ve  </a:t>
            </a:r>
            <a:r>
              <a:rPr sz="1500" spc="-40" dirty="0"/>
              <a:t>benzeri </a:t>
            </a:r>
            <a:r>
              <a:rPr sz="1500" spc="-35" dirty="0"/>
              <a:t>idari </a:t>
            </a:r>
            <a:r>
              <a:rPr sz="1500" spc="-60" dirty="0"/>
              <a:t>ve </a:t>
            </a:r>
            <a:r>
              <a:rPr sz="1500" spc="-25" dirty="0"/>
              <a:t>ticari </a:t>
            </a:r>
            <a:r>
              <a:rPr sz="1500" spc="-40" dirty="0"/>
              <a:t>belgeleri </a:t>
            </a:r>
            <a:r>
              <a:rPr sz="1500" spc="-45" dirty="0"/>
              <a:t>almasında </a:t>
            </a:r>
            <a:r>
              <a:rPr sz="1500" spc="-50" dirty="0"/>
              <a:t>yardımcı</a:t>
            </a:r>
            <a:r>
              <a:rPr sz="1500" spc="245" dirty="0"/>
              <a:t> </a:t>
            </a:r>
            <a:r>
              <a:rPr sz="1500" spc="-55" dirty="0"/>
              <a:t>olur.</a:t>
            </a:r>
            <a:endParaRPr sz="1500" dirty="0"/>
          </a:p>
          <a:p>
            <a:pPr marL="192405" marR="5080" indent="-180340">
              <a:lnSpc>
                <a:spcPct val="116700"/>
              </a:lnSpc>
              <a:buChar char="•"/>
              <a:tabLst>
                <a:tab pos="193040" algn="l"/>
              </a:tabLst>
            </a:pPr>
            <a:r>
              <a:rPr sz="1500" spc="-45" dirty="0"/>
              <a:t>Mallar</a:t>
            </a:r>
            <a:r>
              <a:rPr sz="1500" spc="-130" dirty="0"/>
              <a:t> </a:t>
            </a:r>
            <a:r>
              <a:rPr sz="1500" spc="-40" dirty="0"/>
              <a:t>belirlenen</a:t>
            </a:r>
            <a:r>
              <a:rPr sz="1500" spc="-130" dirty="0"/>
              <a:t> </a:t>
            </a:r>
            <a:r>
              <a:rPr sz="1500" spc="-30" dirty="0"/>
              <a:t>limanda,</a:t>
            </a:r>
            <a:r>
              <a:rPr sz="1500" spc="-125" dirty="0"/>
              <a:t> </a:t>
            </a:r>
            <a:r>
              <a:rPr sz="1500" spc="-40" dirty="0"/>
              <a:t>belirlenen</a:t>
            </a:r>
            <a:r>
              <a:rPr sz="1500" spc="-130" dirty="0"/>
              <a:t> </a:t>
            </a:r>
            <a:r>
              <a:rPr sz="1500" spc="-25" dirty="0"/>
              <a:t>tarihte</a:t>
            </a:r>
            <a:r>
              <a:rPr sz="1500" spc="-125" dirty="0"/>
              <a:t> </a:t>
            </a:r>
            <a:r>
              <a:rPr sz="1500" spc="-70" dirty="0"/>
              <a:t>alıcının</a:t>
            </a:r>
            <a:r>
              <a:rPr sz="1500" spc="-130" dirty="0"/>
              <a:t> </a:t>
            </a:r>
            <a:r>
              <a:rPr sz="1500" spc="-30" dirty="0"/>
              <a:t>daha</a:t>
            </a:r>
            <a:r>
              <a:rPr sz="1500" spc="-125" dirty="0"/>
              <a:t> </a:t>
            </a:r>
            <a:r>
              <a:rPr sz="1500" spc="-15" dirty="0"/>
              <a:t>önce</a:t>
            </a:r>
            <a:r>
              <a:rPr sz="1500" spc="-130" dirty="0"/>
              <a:t> </a:t>
            </a:r>
            <a:r>
              <a:rPr sz="1500" spc="-35" dirty="0"/>
              <a:t>belirlediği</a:t>
            </a:r>
            <a:r>
              <a:rPr sz="1500" spc="-130" dirty="0"/>
              <a:t> </a:t>
            </a:r>
            <a:r>
              <a:rPr sz="1500" spc="-35" dirty="0"/>
              <a:t>geminin</a:t>
            </a:r>
            <a:r>
              <a:rPr sz="1500" spc="-125" dirty="0"/>
              <a:t> </a:t>
            </a:r>
            <a:r>
              <a:rPr sz="1500" spc="-65" dirty="0"/>
              <a:t>yanına</a:t>
            </a:r>
            <a:r>
              <a:rPr sz="1500" spc="-130" dirty="0"/>
              <a:t> </a:t>
            </a:r>
            <a:r>
              <a:rPr sz="1500" spc="-30" dirty="0"/>
              <a:t>getirmekle</a:t>
            </a:r>
            <a:r>
              <a:rPr sz="1500" spc="-125" dirty="0"/>
              <a:t> </a:t>
            </a:r>
            <a:r>
              <a:rPr sz="1500" spc="-30" dirty="0"/>
              <a:t>teslim</a:t>
            </a:r>
            <a:r>
              <a:rPr sz="1500" spc="-130" dirty="0"/>
              <a:t> </a:t>
            </a:r>
            <a:r>
              <a:rPr sz="1500" spc="-45" dirty="0"/>
              <a:t>işlemini  tamamlar.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15" dirty="0"/>
              <a:t>Bu </a:t>
            </a:r>
            <a:r>
              <a:rPr sz="1500" spc="-30" dirty="0"/>
              <a:t>andan </a:t>
            </a:r>
            <a:r>
              <a:rPr sz="1500" spc="-35" dirty="0"/>
              <a:t>itibaren </a:t>
            </a:r>
            <a:r>
              <a:rPr sz="1500" spc="-45" dirty="0"/>
              <a:t>malla </a:t>
            </a:r>
            <a:r>
              <a:rPr sz="1500" spc="-50" dirty="0"/>
              <a:t>ilgili </a:t>
            </a:r>
            <a:r>
              <a:rPr sz="1500" spc="-5" dirty="0"/>
              <a:t>tüm </a:t>
            </a:r>
            <a:r>
              <a:rPr sz="1500" spc="-35" dirty="0"/>
              <a:t>masraf </a:t>
            </a:r>
            <a:r>
              <a:rPr sz="1500" spc="-60" dirty="0"/>
              <a:t>ve </a:t>
            </a:r>
            <a:r>
              <a:rPr sz="1500" spc="-40" dirty="0"/>
              <a:t>riskler </a:t>
            </a:r>
            <a:r>
              <a:rPr sz="1500" spc="-70" dirty="0"/>
              <a:t>alıcıya</a:t>
            </a:r>
            <a:r>
              <a:rPr sz="1500" spc="-25" dirty="0"/>
              <a:t> </a:t>
            </a:r>
            <a:r>
              <a:rPr sz="1500" spc="-45" dirty="0"/>
              <a:t>geçer.</a:t>
            </a:r>
            <a:endParaRPr sz="1500" dirty="0"/>
          </a:p>
          <a:p>
            <a:pPr marL="192405" marR="5080" indent="-180340">
              <a:lnSpc>
                <a:spcPct val="116700"/>
              </a:lnSpc>
              <a:buChar char="•"/>
              <a:tabLst>
                <a:tab pos="193040" algn="l"/>
              </a:tabLst>
            </a:pPr>
            <a:r>
              <a:rPr sz="1500" spc="-70" dirty="0"/>
              <a:t>Alıcının</a:t>
            </a:r>
            <a:r>
              <a:rPr sz="1500" spc="-120" dirty="0"/>
              <a:t> </a:t>
            </a:r>
            <a:r>
              <a:rPr sz="1500" spc="-30" dirty="0"/>
              <a:t>isteği</a:t>
            </a:r>
            <a:r>
              <a:rPr sz="1500" spc="-120" dirty="0"/>
              <a:t> </a:t>
            </a:r>
            <a:r>
              <a:rPr sz="1500" spc="-40" dirty="0"/>
              <a:t>üzerine;</a:t>
            </a:r>
            <a:r>
              <a:rPr sz="1500" spc="-114" dirty="0"/>
              <a:t> </a:t>
            </a:r>
            <a:r>
              <a:rPr sz="1500" spc="-40" dirty="0"/>
              <a:t>masraflar</a:t>
            </a:r>
            <a:r>
              <a:rPr sz="1500" spc="-120" dirty="0"/>
              <a:t> </a:t>
            </a:r>
            <a:r>
              <a:rPr sz="1500" spc="-70" dirty="0"/>
              <a:t>alıcıya</a:t>
            </a:r>
            <a:r>
              <a:rPr sz="1500" spc="-114" dirty="0"/>
              <a:t> </a:t>
            </a:r>
            <a:r>
              <a:rPr sz="1500" spc="-30" dirty="0"/>
              <a:t>ait</a:t>
            </a:r>
            <a:r>
              <a:rPr sz="1500" spc="-120" dirty="0"/>
              <a:t> </a:t>
            </a:r>
            <a:r>
              <a:rPr sz="1500" spc="-25" dirty="0"/>
              <a:t>olmak</a:t>
            </a:r>
            <a:r>
              <a:rPr sz="1500" spc="-120" dirty="0"/>
              <a:t> </a:t>
            </a:r>
            <a:r>
              <a:rPr sz="1500" spc="-55" dirty="0"/>
              <a:t>üzere</a:t>
            </a:r>
            <a:r>
              <a:rPr sz="1500" spc="-114" dirty="0"/>
              <a:t> </a:t>
            </a:r>
            <a:r>
              <a:rPr sz="1500" spc="-40" dirty="0"/>
              <a:t>yükleme</a:t>
            </a:r>
            <a:r>
              <a:rPr sz="1500" spc="-120" dirty="0"/>
              <a:t> </a:t>
            </a:r>
            <a:r>
              <a:rPr sz="1500" spc="-35" dirty="0"/>
              <a:t>belgesinin</a:t>
            </a:r>
            <a:r>
              <a:rPr sz="1500" spc="-114" dirty="0"/>
              <a:t> </a:t>
            </a:r>
            <a:r>
              <a:rPr sz="1500" spc="-40" dirty="0"/>
              <a:t>düzenlenmesini</a:t>
            </a:r>
            <a:r>
              <a:rPr sz="1500" spc="-120" dirty="0"/>
              <a:t> </a:t>
            </a:r>
            <a:r>
              <a:rPr sz="1500" spc="-55" dirty="0"/>
              <a:t>sağlar,</a:t>
            </a:r>
            <a:r>
              <a:rPr sz="1500" spc="-114" dirty="0"/>
              <a:t> </a:t>
            </a:r>
            <a:r>
              <a:rPr sz="1500" spc="-65" dirty="0"/>
              <a:t>varış</a:t>
            </a:r>
            <a:r>
              <a:rPr sz="1500" spc="-120" dirty="0"/>
              <a:t> </a:t>
            </a:r>
            <a:r>
              <a:rPr sz="1500" spc="-45" dirty="0"/>
              <a:t>limanında  </a:t>
            </a:r>
            <a:r>
              <a:rPr sz="1500" spc="-60" dirty="0"/>
              <a:t>malları </a:t>
            </a:r>
            <a:r>
              <a:rPr sz="1500" spc="-30" dirty="0"/>
              <a:t>teslim </a:t>
            </a:r>
            <a:r>
              <a:rPr sz="1500" spc="-40" dirty="0"/>
              <a:t>alabilmesi </a:t>
            </a:r>
            <a:r>
              <a:rPr sz="1500" spc="-30" dirty="0"/>
              <a:t>için </a:t>
            </a:r>
            <a:r>
              <a:rPr sz="1500" spc="-70" dirty="0"/>
              <a:t>alıcıya </a:t>
            </a:r>
            <a:r>
              <a:rPr sz="1500" spc="-25" dirty="0"/>
              <a:t>gönderir </a:t>
            </a:r>
            <a:r>
              <a:rPr sz="1500" spc="-60" dirty="0"/>
              <a:t>ve </a:t>
            </a:r>
            <a:r>
              <a:rPr sz="1500" spc="-30" dirty="0"/>
              <a:t>gecikmeksizin </a:t>
            </a:r>
            <a:r>
              <a:rPr sz="1500" spc="-40" dirty="0"/>
              <a:t>gerekli </a:t>
            </a:r>
            <a:r>
              <a:rPr sz="1500" spc="-35" dirty="0"/>
              <a:t>bildirimlerde</a:t>
            </a:r>
            <a:r>
              <a:rPr sz="1500" spc="30" dirty="0"/>
              <a:t> </a:t>
            </a:r>
            <a:r>
              <a:rPr sz="1500" spc="-40" dirty="0"/>
              <a:t>bulunur.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30" dirty="0"/>
              <a:t>İhracat </a:t>
            </a:r>
            <a:r>
              <a:rPr sz="1500" spc="-15" dirty="0"/>
              <a:t>gümrük </a:t>
            </a:r>
            <a:r>
              <a:rPr sz="1500" spc="-45" dirty="0"/>
              <a:t>işlemlerini</a:t>
            </a:r>
            <a:r>
              <a:rPr sz="1500" spc="40" dirty="0"/>
              <a:t> </a:t>
            </a:r>
            <a:r>
              <a:rPr sz="1500" spc="-55" dirty="0"/>
              <a:t>yapar.</a:t>
            </a:r>
            <a:endParaRPr sz="1500" dirty="0"/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595B"/>
              </a:buClr>
              <a:buFont typeface="Arial"/>
              <a:buChar char="•"/>
            </a:pPr>
            <a:endParaRPr sz="1500" dirty="0"/>
          </a:p>
          <a:p>
            <a:pPr marL="12700">
              <a:lnSpc>
                <a:spcPct val="100000"/>
              </a:lnSpc>
            </a:pPr>
            <a:r>
              <a:rPr spc="-15" dirty="0"/>
              <a:t>İthalatçının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40" dirty="0"/>
              <a:t>Sözleşme </a:t>
            </a:r>
            <a:r>
              <a:rPr sz="1500" spc="-45" dirty="0"/>
              <a:t>koşullarına </a:t>
            </a:r>
            <a:r>
              <a:rPr sz="1500" spc="-30" dirty="0"/>
              <a:t>uygun </a:t>
            </a:r>
            <a:r>
              <a:rPr sz="1500" spc="-35" dirty="0"/>
              <a:t>olarak </a:t>
            </a:r>
            <a:r>
              <a:rPr sz="1500" spc="-40" dirty="0"/>
              <a:t>mal </a:t>
            </a:r>
            <a:r>
              <a:rPr sz="1500" spc="-35" dirty="0"/>
              <a:t>bedelini</a:t>
            </a:r>
            <a:r>
              <a:rPr sz="1500" spc="185" dirty="0"/>
              <a:t> </a:t>
            </a:r>
            <a:r>
              <a:rPr sz="1500" spc="-40" dirty="0"/>
              <a:t>öder.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30" dirty="0"/>
              <a:t>İhracat </a:t>
            </a:r>
            <a:r>
              <a:rPr sz="1500" spc="-60" dirty="0"/>
              <a:t>ve </a:t>
            </a:r>
            <a:r>
              <a:rPr sz="1500" spc="-30" dirty="0"/>
              <a:t>ithalat </a:t>
            </a:r>
            <a:r>
              <a:rPr sz="1500" spc="-60" dirty="0"/>
              <a:t>ile </a:t>
            </a:r>
            <a:r>
              <a:rPr sz="1500" spc="-50" dirty="0"/>
              <a:t>ilgili </a:t>
            </a:r>
            <a:r>
              <a:rPr sz="1500" spc="-40" dirty="0"/>
              <a:t>gerekli belgeleri</a:t>
            </a:r>
            <a:r>
              <a:rPr sz="1500" spc="265" dirty="0"/>
              <a:t> </a:t>
            </a:r>
            <a:r>
              <a:rPr sz="1500" spc="-65" dirty="0"/>
              <a:t>hazırlar,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25" dirty="0"/>
              <a:t>Gümrük </a:t>
            </a:r>
            <a:r>
              <a:rPr sz="1500" spc="-55" dirty="0"/>
              <a:t>masraflarının </a:t>
            </a:r>
            <a:r>
              <a:rPr sz="1500" spc="-15" dirty="0"/>
              <a:t>tümünü</a:t>
            </a:r>
            <a:r>
              <a:rPr sz="1500" spc="75" dirty="0"/>
              <a:t> </a:t>
            </a:r>
            <a:r>
              <a:rPr sz="1500" spc="-40" dirty="0"/>
              <a:t>öder.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90" dirty="0"/>
              <a:t>Taşıma</a:t>
            </a:r>
            <a:r>
              <a:rPr sz="1500" spc="5" dirty="0"/>
              <a:t> </a:t>
            </a:r>
            <a:r>
              <a:rPr sz="1500" spc="-40" dirty="0"/>
              <a:t>acentası</a:t>
            </a:r>
            <a:r>
              <a:rPr sz="1500" spc="10" dirty="0"/>
              <a:t> </a:t>
            </a:r>
            <a:r>
              <a:rPr sz="1500" spc="-60" dirty="0"/>
              <a:t>ile</a:t>
            </a:r>
            <a:r>
              <a:rPr sz="1500" spc="5" dirty="0"/>
              <a:t> </a:t>
            </a:r>
            <a:r>
              <a:rPr sz="1500" spc="-40" dirty="0"/>
              <a:t>anlaşma</a:t>
            </a:r>
            <a:r>
              <a:rPr sz="1500" spc="10" dirty="0"/>
              <a:t> </a:t>
            </a:r>
            <a:r>
              <a:rPr sz="1500" spc="-30" dirty="0"/>
              <a:t>yaparak,</a:t>
            </a:r>
            <a:r>
              <a:rPr sz="1500" spc="10" dirty="0"/>
              <a:t> </a:t>
            </a:r>
            <a:r>
              <a:rPr sz="1500" spc="-35" dirty="0"/>
              <a:t>geminin</a:t>
            </a:r>
            <a:r>
              <a:rPr sz="1500" spc="5" dirty="0"/>
              <a:t> </a:t>
            </a:r>
            <a:r>
              <a:rPr sz="1500" spc="-40" dirty="0"/>
              <a:t>yükleme</a:t>
            </a:r>
            <a:r>
              <a:rPr sz="1500" spc="10" dirty="0"/>
              <a:t> </a:t>
            </a:r>
            <a:r>
              <a:rPr sz="1500" spc="-55" dirty="0"/>
              <a:t>limanına</a:t>
            </a:r>
            <a:r>
              <a:rPr sz="1500" spc="10" dirty="0"/>
              <a:t> </a:t>
            </a:r>
            <a:r>
              <a:rPr sz="1500" spc="-50" dirty="0"/>
              <a:t>yaklaşık</a:t>
            </a:r>
            <a:r>
              <a:rPr sz="1500" spc="5" dirty="0"/>
              <a:t> </a:t>
            </a:r>
            <a:r>
              <a:rPr sz="1500" spc="-45" dirty="0"/>
              <a:t>ne</a:t>
            </a:r>
            <a:r>
              <a:rPr sz="1500" spc="10" dirty="0"/>
              <a:t> </a:t>
            </a:r>
            <a:r>
              <a:rPr sz="1500" spc="-40" dirty="0"/>
              <a:t>zaman</a:t>
            </a:r>
            <a:r>
              <a:rPr sz="1500" spc="10" dirty="0"/>
              <a:t> </a:t>
            </a:r>
            <a:r>
              <a:rPr sz="1500" spc="-55" dirty="0"/>
              <a:t>varacağını</a:t>
            </a:r>
            <a:r>
              <a:rPr sz="1500" spc="5" dirty="0"/>
              <a:t> </a:t>
            </a:r>
            <a:r>
              <a:rPr sz="1500" spc="-55" dirty="0"/>
              <a:t>satıcıya</a:t>
            </a:r>
            <a:r>
              <a:rPr sz="1500" spc="10" dirty="0"/>
              <a:t> </a:t>
            </a:r>
            <a:r>
              <a:rPr sz="1500" spc="-45" dirty="0"/>
              <a:t>bildirir.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60" dirty="0"/>
              <a:t>Yükleme</a:t>
            </a:r>
            <a:r>
              <a:rPr sz="1500" spc="5" dirty="0"/>
              <a:t> </a:t>
            </a:r>
            <a:r>
              <a:rPr sz="1500" spc="-40" dirty="0"/>
              <a:t>emrine</a:t>
            </a:r>
            <a:r>
              <a:rPr sz="1500" spc="5" dirty="0"/>
              <a:t> </a:t>
            </a:r>
            <a:r>
              <a:rPr sz="1500" spc="-65" dirty="0"/>
              <a:t>hazır</a:t>
            </a:r>
            <a:r>
              <a:rPr sz="1500" spc="5" dirty="0"/>
              <a:t> </a:t>
            </a:r>
            <a:r>
              <a:rPr sz="1500" spc="-25" dirty="0"/>
              <a:t>tutulan</a:t>
            </a:r>
            <a:r>
              <a:rPr sz="1500" spc="5" dirty="0"/>
              <a:t> </a:t>
            </a:r>
            <a:r>
              <a:rPr sz="1500" spc="-60" dirty="0"/>
              <a:t>malları</a:t>
            </a:r>
            <a:r>
              <a:rPr sz="1500" spc="5" dirty="0"/>
              <a:t> </a:t>
            </a:r>
            <a:r>
              <a:rPr sz="1500" spc="-30" dirty="0"/>
              <a:t>teslim</a:t>
            </a:r>
            <a:r>
              <a:rPr sz="1500" spc="5" dirty="0"/>
              <a:t> </a:t>
            </a:r>
            <a:r>
              <a:rPr sz="1500" spc="-85" dirty="0"/>
              <a:t>alır.</a:t>
            </a:r>
            <a:r>
              <a:rPr sz="1500" spc="5" dirty="0"/>
              <a:t> </a:t>
            </a:r>
            <a:r>
              <a:rPr sz="1500" spc="-15" dirty="0"/>
              <a:t>Bu</a:t>
            </a:r>
            <a:r>
              <a:rPr sz="1500" spc="5" dirty="0"/>
              <a:t> </a:t>
            </a:r>
            <a:r>
              <a:rPr sz="1500" spc="-30" dirty="0"/>
              <a:t>andan</a:t>
            </a:r>
            <a:r>
              <a:rPr sz="1500" spc="5" dirty="0"/>
              <a:t> </a:t>
            </a:r>
            <a:r>
              <a:rPr sz="1500" spc="-35" dirty="0"/>
              <a:t>itibaren</a:t>
            </a:r>
            <a:r>
              <a:rPr sz="1500" spc="5" dirty="0"/>
              <a:t> </a:t>
            </a:r>
            <a:r>
              <a:rPr sz="1500" spc="-10" dirty="0"/>
              <a:t>bütün</a:t>
            </a:r>
            <a:r>
              <a:rPr sz="1500" spc="5" dirty="0"/>
              <a:t> </a:t>
            </a:r>
            <a:r>
              <a:rPr sz="1500" spc="-40" dirty="0"/>
              <a:t>masraflar</a:t>
            </a:r>
            <a:r>
              <a:rPr sz="1500" spc="5" dirty="0"/>
              <a:t> </a:t>
            </a:r>
            <a:r>
              <a:rPr sz="1500" spc="-60" dirty="0"/>
              <a:t>ve</a:t>
            </a:r>
            <a:r>
              <a:rPr sz="1500" spc="5" dirty="0"/>
              <a:t> </a:t>
            </a:r>
            <a:r>
              <a:rPr sz="1500" spc="-30" dirty="0"/>
              <a:t>risk</a:t>
            </a:r>
            <a:r>
              <a:rPr sz="1500" spc="5" dirty="0"/>
              <a:t> </a:t>
            </a:r>
            <a:r>
              <a:rPr sz="1500" spc="-70" dirty="0"/>
              <a:t>alıcıya</a:t>
            </a:r>
            <a:r>
              <a:rPr sz="1500" spc="5" dirty="0"/>
              <a:t> </a:t>
            </a:r>
            <a:r>
              <a:rPr sz="1500" spc="-40" dirty="0"/>
              <a:t>aittir.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30" dirty="0"/>
              <a:t>İhracat </a:t>
            </a:r>
            <a:r>
              <a:rPr sz="1500" spc="-45" dirty="0"/>
              <a:t>işlemlerinin </a:t>
            </a:r>
            <a:r>
              <a:rPr sz="1500" spc="-60" dirty="0"/>
              <a:t>yapılması </a:t>
            </a:r>
            <a:r>
              <a:rPr sz="1500" spc="-70" dirty="0"/>
              <a:t>alıcıya</a:t>
            </a:r>
            <a:r>
              <a:rPr sz="1500" spc="135" dirty="0"/>
              <a:t> </a:t>
            </a:r>
            <a:r>
              <a:rPr sz="1500" spc="-40" dirty="0"/>
              <a:t>aittir.</a:t>
            </a:r>
            <a:endParaRPr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0902" y="666244"/>
            <a:ext cx="622439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FOB </a:t>
            </a:r>
            <a:r>
              <a:rPr sz="4000" spc="85" dirty="0"/>
              <a:t>TESLİM </a:t>
            </a:r>
            <a:r>
              <a:rPr sz="4000" spc="50" dirty="0"/>
              <a:t>ŞEKLİNDE  </a:t>
            </a:r>
            <a:r>
              <a:rPr sz="4000" spc="30" dirty="0"/>
              <a:t>SORUMLULUKLAR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675252"/>
            <a:ext cx="7289165" cy="246824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İhracatçının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</a:t>
            </a:r>
            <a:r>
              <a:rPr sz="1500" spc="2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Belirlenen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limanda,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temin etmiş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olduğu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gemiye yükleme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yapar.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kullanacağı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belgeleri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yüklemenin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yapıldığını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bildirir.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Düzenlenen taşıma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belgesini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kullanacağı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 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gönderir.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300" y="4117885"/>
            <a:ext cx="9105900" cy="280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geminin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küpeştesini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(güvertesini)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geçene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meydana gelebilecek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türlü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masraf,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hasar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kayıp </a:t>
            </a:r>
            <a:r>
              <a:rPr sz="1500" spc="3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satıcının/ihracatçının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sorumluluğundadır.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95B"/>
              </a:buClr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İthalatçının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yaparak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Yükleme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limanında mallar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geminin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küpeştesini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geçtikten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masraf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sorumluluğundadır.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nedenle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yaptırır.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belgelerini düzenleyerek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5467" y="3622586"/>
            <a:ext cx="16827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şekline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 göre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marR="5080" indent="-45339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CFR </a:t>
            </a:r>
            <a:r>
              <a:rPr spc="85" dirty="0"/>
              <a:t>TESLİM </a:t>
            </a:r>
            <a:r>
              <a:rPr spc="50" dirty="0"/>
              <a:t>ŞEKLİNDE  </a:t>
            </a:r>
            <a:r>
              <a:rPr spc="30" dirty="0"/>
              <a:t>SORUMLULUKLAR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936174"/>
            <a:ext cx="8853805" cy="485902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40" dirty="0">
                <a:solidFill>
                  <a:srgbClr val="58595B"/>
                </a:solidFill>
                <a:latin typeface="Arial"/>
                <a:cs typeface="Arial"/>
              </a:rPr>
              <a:t>Satıcının </a:t>
            </a:r>
            <a:r>
              <a:rPr sz="2500" spc="-30" dirty="0">
                <a:solidFill>
                  <a:srgbClr val="58595B"/>
                </a:solidFill>
                <a:latin typeface="Arial"/>
                <a:cs typeface="Arial"/>
              </a:rPr>
              <a:t>(ihracatçı)</a:t>
            </a:r>
            <a:r>
              <a:rPr sz="2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sorumlulukları;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kullanacağı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belgeleri</a:t>
            </a:r>
            <a:r>
              <a:rPr sz="15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yaparak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limanına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ücretini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gemi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küpeştesini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geçtikten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dışında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meydana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gelen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masraf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aittir.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yüklemenin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gerçekleştiğini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muhtemel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tarihini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bildirir.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Düzenlenen taşıma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belgesini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gönderir.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95B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İthalatçının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yaptırır.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Varış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limanında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boşaltma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masraflarını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liman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ücretlerini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ödemek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suretiyle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gecikmeksizin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malını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boşaltır.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süresince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yapılmış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dışındaki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masrafları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ödemek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zorundadır.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belgelerini düzenleyerek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marR="5080" indent="-37846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CİF </a:t>
            </a:r>
            <a:r>
              <a:rPr spc="85" dirty="0"/>
              <a:t>TESLİM </a:t>
            </a:r>
            <a:r>
              <a:rPr spc="50" dirty="0"/>
              <a:t>ŞEKLİNDE  </a:t>
            </a:r>
            <a:r>
              <a:rPr spc="30" dirty="0"/>
              <a:t>SORUMLULUKLAR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190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pc="-35" dirty="0"/>
              <a:t>Satıcının(ihracatçının)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/>
              <a:t>Satıcı </a:t>
            </a:r>
            <a:r>
              <a:rPr sz="1500" spc="-35" dirty="0"/>
              <a:t>sözleşme </a:t>
            </a:r>
            <a:r>
              <a:rPr sz="1500" spc="-45" dirty="0"/>
              <a:t>koşullarına </a:t>
            </a:r>
            <a:r>
              <a:rPr sz="1500" spc="-30" dirty="0"/>
              <a:t>uygun </a:t>
            </a:r>
            <a:r>
              <a:rPr sz="1500" spc="-35" dirty="0"/>
              <a:t>olarak </a:t>
            </a:r>
            <a:r>
              <a:rPr sz="1500" spc="-65" dirty="0"/>
              <a:t>malı</a:t>
            </a:r>
            <a:r>
              <a:rPr sz="1500" spc="180" dirty="0"/>
              <a:t> </a:t>
            </a:r>
            <a:r>
              <a:rPr sz="1500" spc="-65" dirty="0"/>
              <a:t>hazırlar.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0" dirty="0"/>
              <a:t>Alıcının </a:t>
            </a:r>
            <a:r>
              <a:rPr sz="1500" spc="-35" dirty="0"/>
              <a:t>ülkesinde </a:t>
            </a:r>
            <a:r>
              <a:rPr sz="1500" spc="-45" dirty="0"/>
              <a:t>kullanacağı </a:t>
            </a:r>
            <a:r>
              <a:rPr sz="1500" spc="-40" dirty="0"/>
              <a:t>gerekli belgeleri</a:t>
            </a:r>
            <a:r>
              <a:rPr sz="1500" spc="195" dirty="0"/>
              <a:t> </a:t>
            </a:r>
            <a:r>
              <a:rPr sz="1500" spc="-65" dirty="0"/>
              <a:t>hazırlar.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/>
              <a:t>İhracat </a:t>
            </a:r>
            <a:r>
              <a:rPr sz="1500" spc="-15" dirty="0"/>
              <a:t>gümrük </a:t>
            </a:r>
            <a:r>
              <a:rPr sz="1500" spc="-45" dirty="0"/>
              <a:t>işlemlerini</a:t>
            </a:r>
            <a:r>
              <a:rPr sz="1500" spc="40" dirty="0"/>
              <a:t> </a:t>
            </a:r>
            <a:r>
              <a:rPr sz="1500" spc="-45" dirty="0"/>
              <a:t>tamamlar.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90" dirty="0"/>
              <a:t>Taşıma</a:t>
            </a:r>
            <a:r>
              <a:rPr sz="1500" dirty="0"/>
              <a:t> </a:t>
            </a:r>
            <a:r>
              <a:rPr sz="1500" spc="-40" dirty="0"/>
              <a:t>acentası</a:t>
            </a:r>
            <a:r>
              <a:rPr sz="1500" dirty="0"/>
              <a:t> </a:t>
            </a:r>
            <a:r>
              <a:rPr sz="1500" spc="-60" dirty="0"/>
              <a:t>ile</a:t>
            </a:r>
            <a:r>
              <a:rPr sz="1500" dirty="0"/>
              <a:t> </a:t>
            </a:r>
            <a:r>
              <a:rPr sz="1500" spc="-35" dirty="0"/>
              <a:t>sözleşme</a:t>
            </a:r>
            <a:r>
              <a:rPr sz="1500" dirty="0"/>
              <a:t> </a:t>
            </a:r>
            <a:r>
              <a:rPr sz="1500" spc="-35" dirty="0"/>
              <a:t>yaparak</a:t>
            </a:r>
            <a:r>
              <a:rPr sz="1500" spc="5" dirty="0"/>
              <a:t> </a:t>
            </a:r>
            <a:r>
              <a:rPr sz="1500" spc="-65" dirty="0"/>
              <a:t>varış</a:t>
            </a:r>
            <a:r>
              <a:rPr sz="1500" dirty="0"/>
              <a:t> </a:t>
            </a:r>
            <a:r>
              <a:rPr sz="1500" spc="-55" dirty="0"/>
              <a:t>limanına</a:t>
            </a:r>
            <a:r>
              <a:rPr sz="1500" dirty="0"/>
              <a:t> </a:t>
            </a:r>
            <a:r>
              <a:rPr sz="1500" spc="-25" dirty="0"/>
              <a:t>kadar</a:t>
            </a:r>
            <a:r>
              <a:rPr sz="1500" dirty="0"/>
              <a:t> </a:t>
            </a:r>
            <a:r>
              <a:rPr sz="1500" spc="-40" dirty="0"/>
              <a:t>olan</a:t>
            </a:r>
            <a:r>
              <a:rPr sz="1500" spc="5" dirty="0"/>
              <a:t> </a:t>
            </a:r>
            <a:r>
              <a:rPr sz="1500" spc="-45" dirty="0"/>
              <a:t>navlun</a:t>
            </a:r>
            <a:r>
              <a:rPr sz="1500" dirty="0"/>
              <a:t> </a:t>
            </a:r>
            <a:r>
              <a:rPr sz="1500" spc="-30" dirty="0"/>
              <a:t>ücretini</a:t>
            </a:r>
            <a:r>
              <a:rPr sz="1500" dirty="0"/>
              <a:t> </a:t>
            </a:r>
            <a:r>
              <a:rPr sz="1500" spc="-40" dirty="0"/>
              <a:t>öder.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/>
              <a:t>Gönderdiği </a:t>
            </a:r>
            <a:r>
              <a:rPr sz="1500" spc="-60" dirty="0"/>
              <a:t>malın </a:t>
            </a:r>
            <a:r>
              <a:rPr sz="1500" spc="-45" dirty="0"/>
              <a:t>sigortasını </a:t>
            </a:r>
            <a:r>
              <a:rPr sz="1500" spc="-60" dirty="0"/>
              <a:t>yaptırır, </a:t>
            </a:r>
            <a:r>
              <a:rPr sz="1500" spc="-20" dirty="0"/>
              <a:t>sigorta </a:t>
            </a:r>
            <a:r>
              <a:rPr sz="1500" spc="-30" dirty="0"/>
              <a:t>primini</a:t>
            </a:r>
            <a:r>
              <a:rPr sz="1500" spc="215" dirty="0"/>
              <a:t> </a:t>
            </a:r>
            <a:r>
              <a:rPr sz="1500" spc="-40" dirty="0"/>
              <a:t>öder.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60" dirty="0"/>
              <a:t>Malları </a:t>
            </a:r>
            <a:r>
              <a:rPr sz="1500" spc="-50" dirty="0"/>
              <a:t>yaklaşık </a:t>
            </a:r>
            <a:r>
              <a:rPr sz="1500" spc="-35" dirty="0"/>
              <a:t>hangi </a:t>
            </a:r>
            <a:r>
              <a:rPr sz="1500" spc="-25" dirty="0"/>
              <a:t>tarihte </a:t>
            </a:r>
            <a:r>
              <a:rPr sz="1500" spc="-65" dirty="0"/>
              <a:t>varış </a:t>
            </a:r>
            <a:r>
              <a:rPr sz="1500" spc="-45" dirty="0"/>
              <a:t>limanında </a:t>
            </a:r>
            <a:r>
              <a:rPr sz="1500" spc="-50" dirty="0"/>
              <a:t>olacağını </a:t>
            </a:r>
            <a:r>
              <a:rPr sz="1500" spc="-70" dirty="0"/>
              <a:t>alıcıya</a:t>
            </a:r>
            <a:r>
              <a:rPr sz="1500" spc="-15" dirty="0"/>
              <a:t> </a:t>
            </a:r>
            <a:r>
              <a:rPr sz="1500" spc="-45" dirty="0"/>
              <a:t>bildirir.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5" dirty="0"/>
              <a:t>Düzenlenen taşıma </a:t>
            </a:r>
            <a:r>
              <a:rPr sz="1500" spc="-35" dirty="0"/>
              <a:t>belgesini </a:t>
            </a:r>
            <a:r>
              <a:rPr sz="1500" spc="-60" dirty="0"/>
              <a:t>ve </a:t>
            </a:r>
            <a:r>
              <a:rPr sz="1500" spc="-40" dirty="0"/>
              <a:t>gerekli </a:t>
            </a:r>
            <a:r>
              <a:rPr sz="1500" spc="-25" dirty="0"/>
              <a:t>diğer </a:t>
            </a:r>
            <a:r>
              <a:rPr sz="1500" spc="-40" dirty="0"/>
              <a:t>belgeleri </a:t>
            </a:r>
            <a:r>
              <a:rPr sz="1500" spc="-70" dirty="0"/>
              <a:t>alıcıya</a:t>
            </a:r>
            <a:r>
              <a:rPr sz="1500" spc="-60" dirty="0"/>
              <a:t> </a:t>
            </a:r>
            <a:r>
              <a:rPr sz="1500" spc="-35" dirty="0"/>
              <a:t>gönderir.</a:t>
            </a:r>
            <a:endParaRPr sz="1500"/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95B"/>
              </a:buClr>
              <a:buFont typeface="Arial"/>
              <a:buChar char="•"/>
            </a:pPr>
            <a:endParaRPr sz="1800"/>
          </a:p>
          <a:p>
            <a:pPr marL="12700">
              <a:lnSpc>
                <a:spcPct val="100000"/>
              </a:lnSpc>
            </a:pPr>
            <a:r>
              <a:rPr spc="-40" dirty="0"/>
              <a:t>Alıcının(ithalatçı)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40" dirty="0"/>
              <a:t>Sözleşme </a:t>
            </a:r>
            <a:r>
              <a:rPr sz="1500" spc="-45" dirty="0"/>
              <a:t>koşullarına </a:t>
            </a:r>
            <a:r>
              <a:rPr sz="1500" spc="-30" dirty="0"/>
              <a:t>uygun </a:t>
            </a:r>
            <a:r>
              <a:rPr sz="1500" spc="-35" dirty="0"/>
              <a:t>olarak </a:t>
            </a:r>
            <a:r>
              <a:rPr sz="1500" spc="-40" dirty="0"/>
              <a:t>mal </a:t>
            </a:r>
            <a:r>
              <a:rPr sz="1500" spc="-35" dirty="0"/>
              <a:t>bedelini</a:t>
            </a:r>
            <a:r>
              <a:rPr sz="1500" spc="185" dirty="0"/>
              <a:t> </a:t>
            </a:r>
            <a:r>
              <a:rPr sz="1500" spc="-40" dirty="0"/>
              <a:t>öder.</a:t>
            </a:r>
            <a:endParaRPr sz="1500"/>
          </a:p>
          <a:p>
            <a:pPr marL="192405" marR="5715" indent="-180340">
              <a:lnSpc>
                <a:spcPct val="116700"/>
              </a:lnSpc>
              <a:spcBef>
                <a:spcPts val="284"/>
              </a:spcBef>
              <a:buChar char="•"/>
              <a:tabLst>
                <a:tab pos="193040" algn="l"/>
              </a:tabLst>
            </a:pPr>
            <a:r>
              <a:rPr sz="1500" spc="-55" dirty="0"/>
              <a:t>Malların </a:t>
            </a:r>
            <a:r>
              <a:rPr sz="1500" spc="-65" dirty="0"/>
              <a:t>varış </a:t>
            </a:r>
            <a:r>
              <a:rPr sz="1500" spc="-45" dirty="0"/>
              <a:t>limanında </a:t>
            </a:r>
            <a:r>
              <a:rPr sz="1500" spc="-20" dirty="0"/>
              <a:t>boşaltma </a:t>
            </a:r>
            <a:r>
              <a:rPr sz="1500" spc="-55" dirty="0"/>
              <a:t>masraflarını </a:t>
            </a:r>
            <a:r>
              <a:rPr sz="1500" spc="-60" dirty="0"/>
              <a:t>ve </a:t>
            </a:r>
            <a:r>
              <a:rPr sz="1500" spc="-40" dirty="0"/>
              <a:t>liman </a:t>
            </a:r>
            <a:r>
              <a:rPr sz="1500" spc="-35" dirty="0"/>
              <a:t>ücretlerini </a:t>
            </a:r>
            <a:r>
              <a:rPr sz="1500" spc="-15" dirty="0"/>
              <a:t>de ödemek </a:t>
            </a:r>
            <a:r>
              <a:rPr sz="1500" spc="-45" dirty="0"/>
              <a:t>suretiyle </a:t>
            </a:r>
            <a:r>
              <a:rPr sz="1500" spc="-30" dirty="0"/>
              <a:t>gecikmeksizin </a:t>
            </a:r>
            <a:r>
              <a:rPr sz="1500" spc="-70" dirty="0"/>
              <a:t>malını  </a:t>
            </a:r>
            <a:r>
              <a:rPr sz="1500" spc="-45" dirty="0"/>
              <a:t>boşaltır.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75" dirty="0"/>
              <a:t>Teslim</a:t>
            </a:r>
            <a:r>
              <a:rPr sz="1500" spc="-95" dirty="0"/>
              <a:t> </a:t>
            </a:r>
            <a:r>
              <a:rPr sz="1500" spc="-45" dirty="0"/>
              <a:t>anından</a:t>
            </a:r>
            <a:r>
              <a:rPr sz="1500" spc="-95" dirty="0"/>
              <a:t> </a:t>
            </a:r>
            <a:r>
              <a:rPr sz="1500" spc="-25" dirty="0"/>
              <a:t>sonra,</a:t>
            </a:r>
            <a:r>
              <a:rPr sz="1500" spc="-90" dirty="0"/>
              <a:t> </a:t>
            </a:r>
            <a:r>
              <a:rPr sz="1500" spc="-45" dirty="0"/>
              <a:t>navlun</a:t>
            </a:r>
            <a:r>
              <a:rPr sz="1500" spc="-95" dirty="0"/>
              <a:t> </a:t>
            </a:r>
            <a:r>
              <a:rPr sz="1500" spc="-60" dirty="0"/>
              <a:t>ve</a:t>
            </a:r>
            <a:r>
              <a:rPr sz="1500" spc="-90" dirty="0"/>
              <a:t> </a:t>
            </a:r>
            <a:r>
              <a:rPr sz="1500" spc="-20" dirty="0"/>
              <a:t>sigorta</a:t>
            </a:r>
            <a:r>
              <a:rPr sz="1500" spc="-95" dirty="0"/>
              <a:t> </a:t>
            </a:r>
            <a:r>
              <a:rPr sz="1500" spc="-25" dirty="0"/>
              <a:t>primi</a:t>
            </a:r>
            <a:r>
              <a:rPr sz="1500" spc="-95" dirty="0"/>
              <a:t> </a:t>
            </a:r>
            <a:r>
              <a:rPr sz="1500" spc="-45" dirty="0"/>
              <a:t>dışındaki</a:t>
            </a:r>
            <a:r>
              <a:rPr sz="1500" spc="-90" dirty="0"/>
              <a:t> </a:t>
            </a:r>
            <a:r>
              <a:rPr sz="1500" spc="-35" dirty="0"/>
              <a:t>meydana</a:t>
            </a:r>
            <a:r>
              <a:rPr sz="1500" spc="-95" dirty="0"/>
              <a:t> </a:t>
            </a:r>
            <a:r>
              <a:rPr sz="1500" spc="-40" dirty="0"/>
              <a:t>gelen</a:t>
            </a:r>
            <a:r>
              <a:rPr sz="1500" spc="-90" dirty="0"/>
              <a:t> </a:t>
            </a:r>
            <a:r>
              <a:rPr sz="1500" spc="-10" dirty="0"/>
              <a:t>bütün</a:t>
            </a:r>
            <a:r>
              <a:rPr sz="1500" spc="-95" dirty="0"/>
              <a:t> </a:t>
            </a:r>
            <a:r>
              <a:rPr sz="1500" spc="-40" dirty="0"/>
              <a:t>masraflar</a:t>
            </a:r>
            <a:r>
              <a:rPr sz="1500" spc="-95" dirty="0"/>
              <a:t> </a:t>
            </a:r>
            <a:r>
              <a:rPr sz="1500" spc="-75" dirty="0"/>
              <a:t>alıcı</a:t>
            </a:r>
            <a:r>
              <a:rPr sz="1500" spc="-90" dirty="0"/>
              <a:t> </a:t>
            </a:r>
            <a:r>
              <a:rPr sz="1500" spc="-40" dirty="0"/>
              <a:t>tarafından</a:t>
            </a:r>
            <a:r>
              <a:rPr sz="1500" spc="-95" dirty="0"/>
              <a:t> </a:t>
            </a:r>
            <a:r>
              <a:rPr sz="1500" spc="-65" dirty="0"/>
              <a:t>karşılanır.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/>
              <a:t>İthalat </a:t>
            </a:r>
            <a:r>
              <a:rPr sz="1500" spc="-30" dirty="0"/>
              <a:t>için </a:t>
            </a:r>
            <a:r>
              <a:rPr sz="1500" spc="-15" dirty="0"/>
              <a:t>gümrük </a:t>
            </a:r>
            <a:r>
              <a:rPr sz="1500" spc="-40" dirty="0"/>
              <a:t>belgelerini düzenleyerek </a:t>
            </a:r>
            <a:r>
              <a:rPr sz="1500" spc="-15" dirty="0"/>
              <a:t>gümrük </a:t>
            </a:r>
            <a:r>
              <a:rPr sz="1500" spc="-45" dirty="0"/>
              <a:t>işlemlerini tamamlar. </a:t>
            </a:r>
            <a:r>
              <a:rPr sz="1500" spc="-25" dirty="0"/>
              <a:t>Gümrük </a:t>
            </a:r>
            <a:r>
              <a:rPr sz="1500" spc="-45" dirty="0"/>
              <a:t>vergilerini</a:t>
            </a:r>
            <a:r>
              <a:rPr sz="1500" spc="310" dirty="0"/>
              <a:t> </a:t>
            </a:r>
            <a:r>
              <a:rPr sz="1500" spc="-40" dirty="0"/>
              <a:t>öder.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407" y="874146"/>
            <a:ext cx="683049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0000"/>
              </a:lnSpc>
              <a:spcBef>
                <a:spcPts val="100"/>
              </a:spcBef>
            </a:pPr>
            <a:r>
              <a:rPr sz="4000" spc="85" dirty="0"/>
              <a:t>CPT TESLİM </a:t>
            </a:r>
            <a:r>
              <a:rPr sz="4000" spc="50" dirty="0"/>
              <a:t>ŞEKLİNDE  </a:t>
            </a:r>
            <a:r>
              <a:rPr sz="4000" spc="30" dirty="0"/>
              <a:t>SORUMLULUKLAR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960409"/>
            <a:ext cx="8620125" cy="478599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35" dirty="0">
                <a:solidFill>
                  <a:srgbClr val="58595B"/>
                </a:solidFill>
                <a:latin typeface="Arial"/>
                <a:cs typeface="Arial"/>
              </a:rPr>
              <a:t>Satıcının(ihracatçı)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</a:t>
            </a:r>
            <a:r>
              <a:rPr sz="1500" spc="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kullanacağı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lüzumlu belgeleri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acentası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yaparak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limanına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ücretini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ilk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taşıyıcının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gözetimine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devrettiği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andan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risk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masraflardan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kurtulur.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Teslimi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gerçekleştirildiği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muhtemel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tarihini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bildirir.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8595B"/>
              </a:buClr>
              <a:buFont typeface="Arial"/>
              <a:buChar char="•"/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Alıcının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5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taşıyıcıya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tesliminden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dışındaki malla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masraf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aittir.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nedenle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yaptırır.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Transit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nedeni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doğabilecek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masraflarını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alıcı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karşılanır.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değilse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boşaltma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masraflarını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ödeyerek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cirolu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konşimentoyu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acentadan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alır.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belgelerini düzenleyerek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 tamamlar.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vergilerini</a:t>
            </a:r>
            <a:r>
              <a:rPr sz="1500" spc="3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23" y="825841"/>
            <a:ext cx="6769177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5080" indent="-39243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CIP TESLİM </a:t>
            </a:r>
            <a:r>
              <a:rPr spc="50" dirty="0"/>
              <a:t>ŞEKLİNDE  </a:t>
            </a:r>
            <a:r>
              <a:rPr spc="30" dirty="0"/>
              <a:t>SORUMLULUKLAR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960409"/>
            <a:ext cx="8938895" cy="496697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40" dirty="0">
                <a:solidFill>
                  <a:srgbClr val="58595B"/>
                </a:solidFill>
                <a:latin typeface="Arial"/>
                <a:cs typeface="Arial"/>
              </a:rPr>
              <a:t>Satıcının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</a:t>
            </a:r>
            <a:r>
              <a:rPr sz="1500" spc="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kullanacağı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lüzumlu belgeleri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tamamlar.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Taşıyıcı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 yaparak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limanına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ücretini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Gönderdiği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sigortasını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yaptırır,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primini</a:t>
            </a:r>
            <a:r>
              <a:rPr sz="15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taşıyıcının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gözetimine devrettiği andan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risk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kurtulur.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primi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dışındaki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masraf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aittir.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Alıcının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  <a:p>
            <a:pPr marL="192405" marR="210185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limanında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boşaltma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masraflarını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liman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ücretlerini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 ödemek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suretiyle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gecikmeksizin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malını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boşaltır.</a:t>
            </a:r>
            <a:endParaRPr sz="1500" dirty="0">
              <a:latin typeface="Arial"/>
              <a:cs typeface="Arial"/>
            </a:endParaRPr>
          </a:p>
          <a:p>
            <a:pPr marL="192405" marR="520065" indent="-180340">
              <a:lnSpc>
                <a:spcPct val="116700"/>
              </a:lnSpc>
              <a:spcBef>
                <a:spcPts val="285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anından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primi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dışındaki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meydana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gelen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alıcı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karşılanır.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belgelerini düzenleyerek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 tamamlar.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vergilerini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öder.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29" y="1652057"/>
            <a:ext cx="691515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8330" marR="5080" indent="-1866264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DIŞ </a:t>
            </a:r>
            <a:r>
              <a:rPr spc="60" dirty="0"/>
              <a:t>TİCARET </a:t>
            </a:r>
            <a:r>
              <a:rPr spc="-5" dirty="0"/>
              <a:t>VE </a:t>
            </a:r>
            <a:r>
              <a:rPr spc="45" dirty="0" smtClean="0"/>
              <a:t>  </a:t>
            </a:r>
            <a:r>
              <a:rPr spc="30" dirty="0"/>
              <a:t>GENEL</a:t>
            </a:r>
            <a:r>
              <a:rPr spc="100" dirty="0"/>
              <a:t> </a:t>
            </a:r>
            <a:r>
              <a:rPr spc="30" dirty="0"/>
              <a:t>BİLGİLER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135591"/>
            <a:ext cx="9106535" cy="216027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3000" spc="-60" dirty="0" smtClean="0">
                <a:solidFill>
                  <a:srgbClr val="58595B"/>
                </a:solidFill>
                <a:latin typeface="Arial"/>
                <a:cs typeface="Arial"/>
              </a:rPr>
              <a:t>DIŞ </a:t>
            </a:r>
            <a:r>
              <a:rPr sz="3000" spc="-90" dirty="0" smtClean="0">
                <a:solidFill>
                  <a:srgbClr val="58595B"/>
                </a:solidFill>
                <a:latin typeface="Arial"/>
                <a:cs typeface="Arial"/>
              </a:rPr>
              <a:t>TİCARET</a:t>
            </a:r>
            <a:r>
              <a:rPr sz="3000" spc="55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3000" spc="-70" dirty="0" smtClean="0">
                <a:solidFill>
                  <a:srgbClr val="58595B"/>
                </a:solidFill>
                <a:latin typeface="Arial"/>
                <a:cs typeface="Arial"/>
              </a:rPr>
              <a:t>NEDİR?</a:t>
            </a:r>
            <a:endParaRPr sz="3000" dirty="0" smtClean="0">
              <a:latin typeface="Arial"/>
              <a:cs typeface="Arial"/>
            </a:endParaRPr>
          </a:p>
          <a:p>
            <a:pPr marL="192405" marR="5715" indent="-180340" algn="just">
              <a:lnSpc>
                <a:spcPct val="116700"/>
              </a:lnSpc>
              <a:spcBef>
                <a:spcPts val="420"/>
              </a:spcBef>
              <a:buChar char="•"/>
              <a:tabLst>
                <a:tab pos="193040" algn="l"/>
              </a:tabLst>
            </a:pPr>
            <a:r>
              <a:rPr sz="1500" spc="-75" dirty="0" err="1" smtClean="0">
                <a:solidFill>
                  <a:srgbClr val="58595B"/>
                </a:solidFill>
                <a:latin typeface="Arial"/>
                <a:cs typeface="Arial"/>
              </a:rPr>
              <a:t>Dış</a:t>
            </a:r>
            <a:r>
              <a:rPr sz="1500" spc="-75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ticaret,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hizmetlerin ülkeler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döviz cinsi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değiştirmesi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ve/veya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alım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satım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işlemidir.</a:t>
            </a:r>
            <a:endParaRPr sz="1500" dirty="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Dış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ise,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ihracata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hizmet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hareketlerinin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yasal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mevzuat hükümlerine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denetim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kontrolle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tutulması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 döviz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hareketlerinin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kambiyo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mevzuatına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yürütülmesine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hükümlerden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oluşmaktadır.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657225"/>
            <a:ext cx="7515556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5080" indent="-44005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DAT </a:t>
            </a:r>
            <a:r>
              <a:rPr spc="85" dirty="0"/>
              <a:t>TESLİM </a:t>
            </a:r>
            <a:r>
              <a:rPr spc="50" dirty="0"/>
              <a:t>ŞEKLİNDE  </a:t>
            </a:r>
            <a:r>
              <a:rPr spc="30" dirty="0"/>
              <a:t>SORUMLULUKLAR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670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pc="-40" dirty="0"/>
              <a:t>Satıcının</a:t>
            </a:r>
            <a:r>
              <a:rPr spc="-5" dirty="0"/>
              <a:t> sorumlulukları;</a:t>
            </a:r>
          </a:p>
          <a:p>
            <a:pPr marL="192405" marR="5080" indent="-180340">
              <a:lnSpc>
                <a:spcPct val="116700"/>
              </a:lnSpc>
              <a:spcBef>
                <a:spcPts val="385"/>
              </a:spcBef>
              <a:buChar char="•"/>
              <a:tabLst>
                <a:tab pos="193040" algn="l"/>
              </a:tabLst>
            </a:pPr>
            <a:r>
              <a:rPr sz="1500" spc="-60" dirty="0"/>
              <a:t>Satıcı malları </a:t>
            </a:r>
            <a:r>
              <a:rPr sz="1500" spc="-40" dirty="0"/>
              <a:t>belirlenen varma yerinde </a:t>
            </a:r>
            <a:r>
              <a:rPr sz="1500" spc="-60" dirty="0"/>
              <a:t>veya </a:t>
            </a:r>
            <a:r>
              <a:rPr sz="1500" spc="-35" dirty="0"/>
              <a:t>limanda </a:t>
            </a:r>
            <a:r>
              <a:rPr sz="1500" spc="-40" dirty="0"/>
              <a:t>belirlenen </a:t>
            </a:r>
            <a:r>
              <a:rPr sz="1500" spc="-30" dirty="0"/>
              <a:t>terminalde </a:t>
            </a:r>
            <a:r>
              <a:rPr sz="1500" dirty="0"/>
              <a:t>, </a:t>
            </a:r>
            <a:r>
              <a:rPr sz="1500" spc="-40" dirty="0"/>
              <a:t>gelen </a:t>
            </a:r>
            <a:r>
              <a:rPr sz="1500" spc="-45" dirty="0"/>
              <a:t>taşıma </a:t>
            </a:r>
            <a:r>
              <a:rPr sz="1500" spc="-40" dirty="0"/>
              <a:t>aracından </a:t>
            </a:r>
            <a:r>
              <a:rPr sz="1500" spc="-45" dirty="0"/>
              <a:t>boşaltılmış </a:t>
            </a:r>
            <a:r>
              <a:rPr sz="1500" spc="325" dirty="0"/>
              <a:t> </a:t>
            </a:r>
            <a:r>
              <a:rPr sz="1500" spc="-20" dirty="0"/>
              <a:t>bir </a:t>
            </a:r>
            <a:r>
              <a:rPr sz="1500" spc="-35" dirty="0"/>
              <a:t>şekilde </a:t>
            </a:r>
            <a:r>
              <a:rPr sz="1500" spc="-70" dirty="0"/>
              <a:t>alıcının </a:t>
            </a:r>
            <a:r>
              <a:rPr sz="1500" spc="-35" dirty="0"/>
              <a:t>tasarrufuna </a:t>
            </a:r>
            <a:r>
              <a:rPr sz="1500" spc="-40" dirty="0"/>
              <a:t>bırakmakla</a:t>
            </a:r>
            <a:r>
              <a:rPr sz="1500" spc="160" dirty="0"/>
              <a:t> </a:t>
            </a:r>
            <a:r>
              <a:rPr sz="1500" spc="-35" dirty="0"/>
              <a:t>yükümlüdür.</a:t>
            </a:r>
            <a:endParaRPr sz="1500" dirty="0"/>
          </a:p>
          <a:p>
            <a:pPr marL="192405" marR="5080" indent="-180340">
              <a:lnSpc>
                <a:spcPct val="116700"/>
              </a:lnSpc>
              <a:spcBef>
                <a:spcPts val="285"/>
              </a:spcBef>
              <a:buChar char="•"/>
              <a:tabLst>
                <a:tab pos="193040" algn="l"/>
              </a:tabLst>
            </a:pPr>
            <a:r>
              <a:rPr sz="1500" spc="-50" dirty="0"/>
              <a:t>Satıcı, </a:t>
            </a:r>
            <a:r>
              <a:rPr sz="1500" spc="-55" dirty="0"/>
              <a:t>malların </a:t>
            </a:r>
            <a:r>
              <a:rPr sz="1500" spc="-40" dirty="0"/>
              <a:t>belirlenen varma yerinde </a:t>
            </a:r>
            <a:r>
              <a:rPr sz="1500" spc="-60" dirty="0"/>
              <a:t>veya </a:t>
            </a:r>
            <a:r>
              <a:rPr sz="1500" spc="-35" dirty="0"/>
              <a:t>limanda </a:t>
            </a:r>
            <a:r>
              <a:rPr sz="1500" spc="-40" dirty="0"/>
              <a:t>belirlenen </a:t>
            </a:r>
            <a:r>
              <a:rPr sz="1500" spc="-35" dirty="0"/>
              <a:t>terminale getirilmesi </a:t>
            </a:r>
            <a:r>
              <a:rPr sz="1500" spc="-60" dirty="0"/>
              <a:t>ve </a:t>
            </a:r>
            <a:r>
              <a:rPr sz="1500" spc="-45" dirty="0"/>
              <a:t>taşıma </a:t>
            </a:r>
            <a:r>
              <a:rPr sz="1500" spc="-40" dirty="0"/>
              <a:t>aracından  </a:t>
            </a:r>
            <a:r>
              <a:rPr sz="1500" spc="-45" dirty="0"/>
              <a:t>boşaltılmasına </a:t>
            </a:r>
            <a:r>
              <a:rPr sz="1500" spc="-40" dirty="0"/>
              <a:t>ilişkin </a:t>
            </a:r>
            <a:r>
              <a:rPr sz="1500" spc="-5" dirty="0"/>
              <a:t>tüm </a:t>
            </a:r>
            <a:r>
              <a:rPr sz="1500" spc="-40" dirty="0"/>
              <a:t>hasar </a:t>
            </a:r>
            <a:r>
              <a:rPr sz="1500" spc="-60" dirty="0"/>
              <a:t>ve </a:t>
            </a:r>
            <a:r>
              <a:rPr sz="1500" spc="-50" dirty="0"/>
              <a:t>masrafları</a:t>
            </a:r>
            <a:r>
              <a:rPr sz="1500" spc="190" dirty="0"/>
              <a:t> </a:t>
            </a:r>
            <a:r>
              <a:rPr sz="1500" spc="-45" dirty="0"/>
              <a:t>üstlenir.</a:t>
            </a:r>
            <a:endParaRPr sz="1500" dirty="0"/>
          </a:p>
          <a:p>
            <a:pPr marL="192405" marR="6350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</a:tabLst>
            </a:pPr>
            <a:r>
              <a:rPr sz="1500" spc="-75" dirty="0"/>
              <a:t>Tarafların </a:t>
            </a:r>
            <a:r>
              <a:rPr sz="1500" spc="-40" dirty="0"/>
              <a:t>belirlenen varma </a:t>
            </a:r>
            <a:r>
              <a:rPr sz="1500" spc="-50" dirty="0"/>
              <a:t>yeri </a:t>
            </a:r>
            <a:r>
              <a:rPr sz="1500" spc="-60" dirty="0"/>
              <a:t>veya </a:t>
            </a:r>
            <a:r>
              <a:rPr sz="1500" spc="-35" dirty="0"/>
              <a:t>limanda </a:t>
            </a:r>
            <a:r>
              <a:rPr sz="1500" spc="-30" dirty="0"/>
              <a:t>termimal </a:t>
            </a:r>
            <a:r>
              <a:rPr sz="1500" spc="-60" dirty="0"/>
              <a:t>ve </a:t>
            </a:r>
            <a:r>
              <a:rPr sz="1500" spc="-5" dirty="0"/>
              <a:t>bu </a:t>
            </a:r>
            <a:r>
              <a:rPr sz="1500" spc="-30" dirty="0"/>
              <a:t>terminaldeki </a:t>
            </a:r>
            <a:r>
              <a:rPr sz="1500" spc="-40" dirty="0"/>
              <a:t>noktayı </a:t>
            </a:r>
            <a:r>
              <a:rPr sz="1500" spc="-15" dirty="0"/>
              <a:t>mümkün oldukça </a:t>
            </a:r>
            <a:r>
              <a:rPr sz="1500" spc="-45" dirty="0"/>
              <a:t>açık </a:t>
            </a:r>
            <a:r>
              <a:rPr sz="1500" spc="-20" dirty="0"/>
              <a:t>bir  </a:t>
            </a:r>
            <a:r>
              <a:rPr sz="1500" spc="-35" dirty="0"/>
              <a:t>şekilde </a:t>
            </a:r>
            <a:r>
              <a:rPr sz="1500" spc="-30" dirty="0"/>
              <a:t>belirtmesi </a:t>
            </a:r>
            <a:r>
              <a:rPr sz="1500" spc="-50" dirty="0"/>
              <a:t>gerekir. Zira </a:t>
            </a:r>
            <a:r>
              <a:rPr sz="1500" spc="-5" dirty="0"/>
              <a:t>bu </a:t>
            </a:r>
            <a:r>
              <a:rPr sz="1500" spc="-25" dirty="0"/>
              <a:t>noktaya kadar oluşacak </a:t>
            </a:r>
            <a:r>
              <a:rPr sz="1500" spc="-40" dirty="0"/>
              <a:t>masraflar </a:t>
            </a:r>
            <a:r>
              <a:rPr sz="1500" spc="-55" dirty="0"/>
              <a:t>satıcı </a:t>
            </a:r>
            <a:r>
              <a:rPr sz="1500" spc="-40" dirty="0"/>
              <a:t>tarafından</a:t>
            </a:r>
            <a:r>
              <a:rPr sz="1500" spc="-10" dirty="0"/>
              <a:t> </a:t>
            </a:r>
            <a:r>
              <a:rPr sz="1500" spc="-65" dirty="0"/>
              <a:t>karşılanır.</a:t>
            </a:r>
            <a:endParaRPr sz="1500" dirty="0"/>
          </a:p>
          <a:p>
            <a:pPr marL="192405" marR="5715" indent="-180340">
              <a:lnSpc>
                <a:spcPct val="116700"/>
              </a:lnSpc>
              <a:spcBef>
                <a:spcPts val="285"/>
              </a:spcBef>
              <a:buChar char="•"/>
              <a:tabLst>
                <a:tab pos="193040" algn="l"/>
              </a:tabLst>
            </a:pPr>
            <a:r>
              <a:rPr sz="1500" spc="-15" dirty="0"/>
              <a:t>Bu </a:t>
            </a:r>
            <a:r>
              <a:rPr sz="1500" spc="-30" dirty="0"/>
              <a:t>teslim şeklinde, </a:t>
            </a:r>
            <a:r>
              <a:rPr sz="1500" spc="-60" dirty="0"/>
              <a:t>satıcının malları </a:t>
            </a:r>
            <a:r>
              <a:rPr sz="1500" spc="-35" dirty="0"/>
              <a:t>ithal </a:t>
            </a:r>
            <a:r>
              <a:rPr sz="1500" spc="-30" dirty="0"/>
              <a:t>için gümrüklenmesi, </a:t>
            </a:r>
            <a:r>
              <a:rPr sz="1500" spc="-35" dirty="0"/>
              <a:t>ithal </a:t>
            </a:r>
            <a:r>
              <a:rPr sz="1500" spc="-55" dirty="0"/>
              <a:t>harçlarının </a:t>
            </a:r>
            <a:r>
              <a:rPr sz="1500" spc="-25" dirty="0"/>
              <a:t>ödenmesi </a:t>
            </a:r>
            <a:r>
              <a:rPr sz="1500" spc="-60" dirty="0"/>
              <a:t>ve </a:t>
            </a:r>
            <a:r>
              <a:rPr sz="1500" spc="-30" dirty="0"/>
              <a:t>ithalat için </a:t>
            </a:r>
            <a:r>
              <a:rPr sz="1500" spc="-40" dirty="0"/>
              <a:t>gerekli  </a:t>
            </a:r>
            <a:r>
              <a:rPr sz="1500" spc="-15" dirty="0"/>
              <a:t>gümrük </a:t>
            </a:r>
            <a:r>
              <a:rPr sz="1500" spc="-35" dirty="0"/>
              <a:t>formalitelerinin </a:t>
            </a:r>
            <a:r>
              <a:rPr sz="1500" spc="-25" dirty="0"/>
              <a:t>takibine </a:t>
            </a:r>
            <a:r>
              <a:rPr sz="1500" spc="-40" dirty="0"/>
              <a:t>ilişkin herhangi </a:t>
            </a:r>
            <a:r>
              <a:rPr sz="1500" spc="-20" dirty="0"/>
              <a:t>bir </a:t>
            </a:r>
            <a:r>
              <a:rPr sz="1500" spc="-30" dirty="0"/>
              <a:t>yükümlülüğü</a:t>
            </a:r>
            <a:r>
              <a:rPr sz="1500" spc="170" dirty="0"/>
              <a:t> </a:t>
            </a:r>
            <a:r>
              <a:rPr sz="1500" spc="-35" dirty="0"/>
              <a:t>yoktur.</a:t>
            </a:r>
            <a:endParaRPr sz="1500" dirty="0"/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95B"/>
              </a:buClr>
              <a:buFont typeface="Arial"/>
              <a:buChar char="•"/>
            </a:pPr>
            <a:endParaRPr sz="1950" dirty="0"/>
          </a:p>
          <a:p>
            <a:pPr marL="12700">
              <a:lnSpc>
                <a:spcPct val="100000"/>
              </a:lnSpc>
            </a:pPr>
            <a:r>
              <a:rPr spc="-50" dirty="0"/>
              <a:t>Alıcının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45" dirty="0"/>
              <a:t>Satım </a:t>
            </a:r>
            <a:r>
              <a:rPr sz="1500" spc="-40" dirty="0"/>
              <a:t>sözleşmesine </a:t>
            </a:r>
            <a:r>
              <a:rPr sz="1500" spc="-30" dirty="0"/>
              <a:t>uygun </a:t>
            </a:r>
            <a:r>
              <a:rPr sz="1500" spc="-35" dirty="0"/>
              <a:t>olarak </a:t>
            </a:r>
            <a:r>
              <a:rPr sz="1500" spc="-40" dirty="0"/>
              <a:t>mal </a:t>
            </a:r>
            <a:r>
              <a:rPr sz="1500" spc="-35" dirty="0"/>
              <a:t>bedelini</a:t>
            </a:r>
            <a:r>
              <a:rPr sz="1500" spc="185" dirty="0"/>
              <a:t> </a:t>
            </a:r>
            <a:r>
              <a:rPr sz="1500" spc="-15" dirty="0"/>
              <a:t>öder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5" dirty="0"/>
              <a:t>Malların </a:t>
            </a:r>
            <a:r>
              <a:rPr sz="1500" spc="-30" dirty="0"/>
              <a:t>tesliminden </a:t>
            </a:r>
            <a:r>
              <a:rPr sz="1500" spc="-35" dirty="0"/>
              <a:t>itibaren </a:t>
            </a:r>
            <a:r>
              <a:rPr sz="1500" spc="-10" dirty="0"/>
              <a:t>doğacak </a:t>
            </a:r>
            <a:r>
              <a:rPr sz="1500" spc="-40" dirty="0"/>
              <a:t>hasar </a:t>
            </a:r>
            <a:r>
              <a:rPr sz="1500" spc="-60" dirty="0"/>
              <a:t>ve </a:t>
            </a:r>
            <a:r>
              <a:rPr sz="1500" spc="-40" dirty="0"/>
              <a:t>riskler </a:t>
            </a:r>
            <a:r>
              <a:rPr sz="1500" spc="-70" dirty="0"/>
              <a:t>alıcıya</a:t>
            </a:r>
            <a:r>
              <a:rPr sz="1500" spc="270" dirty="0"/>
              <a:t> </a:t>
            </a:r>
            <a:r>
              <a:rPr sz="1500" spc="-40" dirty="0"/>
              <a:t>aittir.</a:t>
            </a:r>
            <a:endParaRPr sz="1500" dirty="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0" dirty="0"/>
              <a:t>Mallarımn </a:t>
            </a:r>
            <a:r>
              <a:rPr sz="1500" spc="-45" dirty="0"/>
              <a:t>ithaliyle </a:t>
            </a:r>
            <a:r>
              <a:rPr sz="1500" spc="-50" dirty="0"/>
              <a:t>ilgili </a:t>
            </a:r>
            <a:r>
              <a:rPr sz="1500" spc="-5" dirty="0"/>
              <a:t>tüm </a:t>
            </a:r>
            <a:r>
              <a:rPr sz="1500" spc="-35" dirty="0"/>
              <a:t>formaliteleri </a:t>
            </a:r>
            <a:r>
              <a:rPr sz="1500" spc="-60" dirty="0"/>
              <a:t>ve </a:t>
            </a:r>
            <a:r>
              <a:rPr sz="1500" spc="-15" dirty="0"/>
              <a:t>gümrük </a:t>
            </a:r>
            <a:r>
              <a:rPr sz="1500" spc="-45" dirty="0"/>
              <a:t>işlemlerini </a:t>
            </a:r>
            <a:r>
              <a:rPr sz="1500" spc="-35" dirty="0"/>
              <a:t>yapmakla</a:t>
            </a:r>
            <a:r>
              <a:rPr sz="1500" spc="315" dirty="0"/>
              <a:t> </a:t>
            </a:r>
            <a:r>
              <a:rPr sz="1500" spc="-35" dirty="0"/>
              <a:t>yükümlüdür.</a:t>
            </a:r>
            <a:endParaRPr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352425"/>
            <a:ext cx="7298005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5080" indent="-464184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DAP </a:t>
            </a:r>
            <a:r>
              <a:rPr spc="85" dirty="0"/>
              <a:t>TESLİM </a:t>
            </a:r>
            <a:r>
              <a:rPr spc="50" dirty="0"/>
              <a:t>ŞEKLİNDE  </a:t>
            </a:r>
            <a:r>
              <a:rPr spc="30" dirty="0"/>
              <a:t>SORUMLULUKLAR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984146"/>
            <a:ext cx="9107170" cy="443674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40" dirty="0">
                <a:solidFill>
                  <a:srgbClr val="58595B"/>
                </a:solidFill>
                <a:latin typeface="Arial"/>
                <a:cs typeface="Arial"/>
              </a:rPr>
              <a:t>Satıcının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>
              <a:latin typeface="Arial"/>
              <a:cs typeface="Arial"/>
            </a:endParaRPr>
          </a:p>
          <a:p>
            <a:pPr marL="192405" marR="5715" indent="-180340">
              <a:lnSpc>
                <a:spcPct val="116700"/>
              </a:lnSpc>
              <a:spcBef>
                <a:spcPts val="3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DAP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teslim,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satıcının malları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varma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yerinde,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gelen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aracından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boşaltılmadan</a:t>
            </a:r>
            <a:r>
              <a:rPr sz="1500" spc="-3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tasarrufuna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bırakmakla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ettiğini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ifade</a:t>
            </a:r>
            <a:r>
              <a:rPr sz="15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eder.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Satıcı,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varma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getirilmesine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hasar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riski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üstlenir.</a:t>
            </a:r>
            <a:endParaRPr sz="1500">
              <a:latin typeface="Arial"/>
              <a:cs typeface="Arial"/>
            </a:endParaRPr>
          </a:p>
          <a:p>
            <a:pPr marL="192405" marR="6350" indent="-180340">
              <a:lnSpc>
                <a:spcPct val="116700"/>
              </a:lnSpc>
              <a:spcBef>
                <a:spcPts val="284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Tarafların,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varma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yerindeki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noktayı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mümkün</a:t>
            </a:r>
            <a:r>
              <a:rPr sz="1500" spc="-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olduğunca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açık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şekilde belirtilmesi gerekmektedir.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Zira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noktaya kadar oluşacak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masraflar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</a:t>
            </a:r>
            <a:r>
              <a:rPr sz="1500" spc="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karşılanır.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şeklinde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için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gerekse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harçlarının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ödenmesi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formalitelerin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getirilmesine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</a:t>
            </a:r>
            <a:r>
              <a:rPr sz="1500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yoktur.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95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8595B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Alıcının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sorumlulukları;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sözleşmesine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öder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tesliminden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doğacak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hasar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2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aittir.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Mallarımn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ithaliyle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formaliteleri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yapmakla</a:t>
            </a:r>
            <a:r>
              <a:rPr sz="1500" spc="3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yükümlüdür.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1021888"/>
            <a:ext cx="861060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0" marR="5080" indent="-883285">
              <a:lnSpc>
                <a:spcPct val="100000"/>
              </a:lnSpc>
              <a:spcBef>
                <a:spcPts val="100"/>
              </a:spcBef>
              <a:tabLst>
                <a:tab pos="1056005" algn="l"/>
              </a:tabLst>
            </a:pPr>
            <a:r>
              <a:rPr spc="85" dirty="0" smtClean="0"/>
              <a:t>DDP</a:t>
            </a:r>
            <a:r>
              <a:rPr lang="tr-TR" spc="85" dirty="0"/>
              <a:t> </a:t>
            </a:r>
            <a:r>
              <a:rPr spc="85" dirty="0" smtClean="0"/>
              <a:t>S</a:t>
            </a:r>
            <a:r>
              <a:rPr spc="-325" dirty="0" smtClean="0"/>
              <a:t>A</a:t>
            </a:r>
            <a:r>
              <a:rPr spc="85" dirty="0" smtClean="0"/>
              <a:t>TICININ/ALICININ  </a:t>
            </a:r>
            <a:r>
              <a:rPr spc="40" dirty="0"/>
              <a:t>SORUMLULUĞU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130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pc="-40" dirty="0"/>
              <a:t>Satıcının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40" dirty="0"/>
              <a:t>Anlaşma </a:t>
            </a:r>
            <a:r>
              <a:rPr sz="1500" spc="-45" dirty="0"/>
              <a:t>koşullarına </a:t>
            </a:r>
            <a:r>
              <a:rPr sz="1500" spc="-30" dirty="0"/>
              <a:t>uygun </a:t>
            </a:r>
            <a:r>
              <a:rPr sz="1500" spc="-65" dirty="0"/>
              <a:t>malı</a:t>
            </a:r>
            <a:r>
              <a:rPr sz="1500" spc="110" dirty="0"/>
              <a:t> </a:t>
            </a:r>
            <a:r>
              <a:rPr sz="1500" spc="-65" dirty="0"/>
              <a:t>hazırlar.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5" dirty="0"/>
              <a:t>Navlunu </a:t>
            </a:r>
            <a:r>
              <a:rPr sz="1500" spc="-15" dirty="0"/>
              <a:t>öder </a:t>
            </a:r>
            <a:r>
              <a:rPr sz="1500" spc="-60" dirty="0"/>
              <a:t>ve </a:t>
            </a:r>
            <a:r>
              <a:rPr sz="1500" spc="-20" dirty="0"/>
              <a:t>sigorta</a:t>
            </a:r>
            <a:r>
              <a:rPr sz="1500" spc="114" dirty="0"/>
              <a:t> </a:t>
            </a:r>
            <a:r>
              <a:rPr sz="1500" spc="-60" dirty="0"/>
              <a:t>yaptırır.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/>
              <a:t>İhracatla </a:t>
            </a:r>
            <a:r>
              <a:rPr sz="1500" spc="-50" dirty="0"/>
              <a:t>ilgili </a:t>
            </a:r>
            <a:r>
              <a:rPr sz="1500" spc="-60" dirty="0"/>
              <a:t>çıkış </a:t>
            </a:r>
            <a:r>
              <a:rPr sz="1500" spc="-45" dirty="0"/>
              <a:t>işlemlerini</a:t>
            </a:r>
            <a:r>
              <a:rPr sz="1500" spc="145" dirty="0"/>
              <a:t> </a:t>
            </a:r>
            <a:r>
              <a:rPr sz="1500" spc="-45" dirty="0"/>
              <a:t>tamamlar.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90" dirty="0"/>
              <a:t>Varış </a:t>
            </a:r>
            <a:r>
              <a:rPr sz="1500" spc="-35" dirty="0"/>
              <a:t>ülkesinde </a:t>
            </a:r>
            <a:r>
              <a:rPr sz="1500" spc="-30" dirty="0"/>
              <a:t>ithalat </a:t>
            </a:r>
            <a:r>
              <a:rPr sz="1500" spc="-45" dirty="0"/>
              <a:t>işlemlerini </a:t>
            </a:r>
            <a:r>
              <a:rPr sz="1500" spc="-50" dirty="0"/>
              <a:t>yaptırır </a:t>
            </a:r>
            <a:r>
              <a:rPr sz="1500" spc="-60" dirty="0"/>
              <a:t>ve </a:t>
            </a:r>
            <a:r>
              <a:rPr sz="1500" spc="-30" dirty="0"/>
              <a:t>ithalat </a:t>
            </a:r>
            <a:r>
              <a:rPr sz="1500" spc="-45" dirty="0"/>
              <a:t>vergilerini</a:t>
            </a:r>
            <a:r>
              <a:rPr sz="1500" spc="-30" dirty="0"/>
              <a:t> </a:t>
            </a:r>
            <a:r>
              <a:rPr sz="1500" spc="-40" dirty="0"/>
              <a:t>öder.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60" dirty="0"/>
              <a:t>Anlaşılan</a:t>
            </a:r>
            <a:r>
              <a:rPr sz="1500" spc="5" dirty="0"/>
              <a:t> </a:t>
            </a:r>
            <a:r>
              <a:rPr sz="1500" spc="-50" dirty="0"/>
              <a:t>yer</a:t>
            </a:r>
            <a:r>
              <a:rPr sz="1500" spc="5" dirty="0"/>
              <a:t> </a:t>
            </a:r>
            <a:r>
              <a:rPr sz="1500" spc="-60" dirty="0"/>
              <a:t>ve</a:t>
            </a:r>
            <a:r>
              <a:rPr sz="1500" spc="5" dirty="0"/>
              <a:t> </a:t>
            </a:r>
            <a:r>
              <a:rPr sz="1500" spc="-25" dirty="0"/>
              <a:t>tarihte</a:t>
            </a:r>
            <a:r>
              <a:rPr sz="1500" spc="5" dirty="0"/>
              <a:t> </a:t>
            </a:r>
            <a:r>
              <a:rPr sz="1500" spc="-55" dirty="0"/>
              <a:t>malların</a:t>
            </a:r>
            <a:r>
              <a:rPr sz="1500" spc="5" dirty="0"/>
              <a:t> </a:t>
            </a:r>
            <a:r>
              <a:rPr sz="1500" spc="-70" dirty="0"/>
              <a:t>alıcıya</a:t>
            </a:r>
            <a:r>
              <a:rPr sz="1500" spc="5" dirty="0"/>
              <a:t> </a:t>
            </a:r>
            <a:r>
              <a:rPr sz="1500" spc="-35" dirty="0"/>
              <a:t>teslimine</a:t>
            </a:r>
            <a:r>
              <a:rPr sz="1500" spc="5" dirty="0"/>
              <a:t> </a:t>
            </a:r>
            <a:r>
              <a:rPr sz="1500" spc="-25" dirty="0"/>
              <a:t>kadar</a:t>
            </a:r>
            <a:r>
              <a:rPr sz="1500" spc="10" dirty="0"/>
              <a:t> </a:t>
            </a:r>
            <a:r>
              <a:rPr sz="1500" spc="-10" dirty="0"/>
              <a:t>doğacak</a:t>
            </a:r>
            <a:r>
              <a:rPr sz="1500" spc="5" dirty="0"/>
              <a:t> </a:t>
            </a:r>
            <a:r>
              <a:rPr sz="1500" spc="-40" dirty="0"/>
              <a:t>her</a:t>
            </a:r>
            <a:r>
              <a:rPr sz="1500" spc="5" dirty="0"/>
              <a:t> </a:t>
            </a:r>
            <a:r>
              <a:rPr sz="1500" spc="-25" dirty="0"/>
              <a:t>türlü</a:t>
            </a:r>
            <a:r>
              <a:rPr sz="1500" spc="5" dirty="0"/>
              <a:t> </a:t>
            </a:r>
            <a:r>
              <a:rPr sz="1500" spc="-40" dirty="0"/>
              <a:t>hasar</a:t>
            </a:r>
            <a:r>
              <a:rPr sz="1500" spc="5" dirty="0"/>
              <a:t> </a:t>
            </a:r>
            <a:r>
              <a:rPr sz="1500" spc="-60" dirty="0"/>
              <a:t>ve</a:t>
            </a:r>
            <a:r>
              <a:rPr sz="1500" spc="5" dirty="0"/>
              <a:t> </a:t>
            </a:r>
            <a:r>
              <a:rPr sz="1500" spc="-40" dirty="0"/>
              <a:t>masraflar</a:t>
            </a:r>
            <a:r>
              <a:rPr sz="1500" spc="5" dirty="0"/>
              <a:t> </a:t>
            </a:r>
            <a:r>
              <a:rPr sz="1500" spc="-55" dirty="0"/>
              <a:t>satıcı</a:t>
            </a:r>
            <a:r>
              <a:rPr sz="1500" spc="5" dirty="0"/>
              <a:t> </a:t>
            </a:r>
            <a:r>
              <a:rPr sz="1500" spc="-60" dirty="0"/>
              <a:t>karşılar.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60" dirty="0"/>
              <a:t>DDP </a:t>
            </a:r>
            <a:r>
              <a:rPr sz="1500" spc="-55" dirty="0"/>
              <a:t>satıcı </a:t>
            </a:r>
            <a:r>
              <a:rPr sz="1500" spc="-50" dirty="0"/>
              <a:t>açısından </a:t>
            </a:r>
            <a:r>
              <a:rPr sz="1500" spc="-45" dirty="0"/>
              <a:t>azami </a:t>
            </a:r>
            <a:r>
              <a:rPr sz="1500" spc="-30" dirty="0"/>
              <a:t>yükümlülüğü </a:t>
            </a:r>
            <a:r>
              <a:rPr sz="1500" spc="-35" dirty="0"/>
              <a:t>ifade</a:t>
            </a:r>
            <a:r>
              <a:rPr sz="1500" spc="240" dirty="0"/>
              <a:t> </a:t>
            </a:r>
            <a:r>
              <a:rPr sz="1500" spc="-55" dirty="0"/>
              <a:t>eder.</a:t>
            </a:r>
            <a:endParaRPr sz="1500"/>
          </a:p>
          <a:p>
            <a:pPr marL="192405" marR="5080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  <a:tab pos="5064125" algn="l"/>
              </a:tabLst>
            </a:pPr>
            <a:r>
              <a:rPr sz="1500" spc="-15" dirty="0"/>
              <a:t>Bu </a:t>
            </a:r>
            <a:r>
              <a:rPr sz="1500" spc="-30" dirty="0"/>
              <a:t>teslim  </a:t>
            </a:r>
            <a:r>
              <a:rPr sz="1500" spc="-40" dirty="0"/>
              <a:t>şekli  </a:t>
            </a:r>
            <a:r>
              <a:rPr sz="1500" spc="-30" dirty="0"/>
              <a:t>daha  </a:t>
            </a:r>
            <a:r>
              <a:rPr sz="1500" spc="5" dirty="0"/>
              <a:t>çok </a:t>
            </a:r>
            <a:r>
              <a:rPr sz="1500" spc="-20" dirty="0"/>
              <a:t>büyük </a:t>
            </a:r>
            <a:r>
              <a:rPr sz="1500" spc="-30" dirty="0"/>
              <a:t>ölçekli </a:t>
            </a:r>
            <a:r>
              <a:rPr sz="1500" spc="170" dirty="0"/>
              <a:t> </a:t>
            </a:r>
            <a:r>
              <a:rPr sz="1500" spc="-60" dirty="0"/>
              <a:t>yatırım</a:t>
            </a:r>
            <a:r>
              <a:rPr sz="1500" spc="225" dirty="0"/>
              <a:t> </a:t>
            </a:r>
            <a:r>
              <a:rPr sz="1500" spc="-60" dirty="0"/>
              <a:t>mallarının	</a:t>
            </a:r>
            <a:r>
              <a:rPr sz="1500" spc="-65" dirty="0"/>
              <a:t>varış </a:t>
            </a:r>
            <a:r>
              <a:rPr sz="1500" spc="-35" dirty="0"/>
              <a:t>ülkesinde </a:t>
            </a:r>
            <a:r>
              <a:rPr sz="1500" spc="-30" dirty="0"/>
              <a:t>ithalat </a:t>
            </a:r>
            <a:r>
              <a:rPr sz="1500" spc="-40" dirty="0"/>
              <a:t>vergilerinden </a:t>
            </a:r>
            <a:r>
              <a:rPr sz="1500" spc="-30" dirty="0"/>
              <a:t>muaf </a:t>
            </a:r>
            <a:r>
              <a:rPr sz="1500" spc="-15" dirty="0"/>
              <a:t>olduğu  </a:t>
            </a:r>
            <a:r>
              <a:rPr sz="1500" spc="-45" dirty="0"/>
              <a:t>taşımalar</a:t>
            </a:r>
            <a:r>
              <a:rPr sz="1500" spc="5" dirty="0"/>
              <a:t> </a:t>
            </a:r>
            <a:r>
              <a:rPr sz="1500" spc="-30" dirty="0"/>
              <a:t>için</a:t>
            </a:r>
            <a:r>
              <a:rPr sz="1500" spc="5" dirty="0"/>
              <a:t> </a:t>
            </a:r>
            <a:r>
              <a:rPr sz="1500" spc="-35" dirty="0"/>
              <a:t>satıcı/ihracatçı</a:t>
            </a:r>
            <a:r>
              <a:rPr sz="1500" spc="5" dirty="0"/>
              <a:t> </a:t>
            </a:r>
            <a:r>
              <a:rPr sz="1500" spc="-50" dirty="0"/>
              <a:t>açısından</a:t>
            </a:r>
            <a:r>
              <a:rPr sz="1500" spc="5" dirty="0"/>
              <a:t> </a:t>
            </a:r>
            <a:r>
              <a:rPr sz="1500" spc="-30" dirty="0"/>
              <a:t>risk</a:t>
            </a:r>
            <a:r>
              <a:rPr sz="1500" spc="5" dirty="0"/>
              <a:t> </a:t>
            </a:r>
            <a:r>
              <a:rPr sz="1500" spc="-25" dirty="0"/>
              <a:t>oluşturmaz.</a:t>
            </a:r>
            <a:r>
              <a:rPr sz="1500" spc="10" dirty="0"/>
              <a:t> </a:t>
            </a:r>
            <a:r>
              <a:rPr sz="1500" spc="-40" dirty="0"/>
              <a:t>Diğer</a:t>
            </a:r>
            <a:r>
              <a:rPr sz="1500" spc="5" dirty="0"/>
              <a:t> </a:t>
            </a:r>
            <a:r>
              <a:rPr sz="1500" spc="-30" dirty="0"/>
              <a:t>durumlarda</a:t>
            </a:r>
            <a:r>
              <a:rPr sz="1500" spc="5" dirty="0"/>
              <a:t> </a:t>
            </a:r>
            <a:r>
              <a:rPr sz="1500" spc="-30" dirty="0"/>
              <a:t>ek</a:t>
            </a:r>
            <a:r>
              <a:rPr sz="1500" spc="5" dirty="0"/>
              <a:t> </a:t>
            </a:r>
            <a:r>
              <a:rPr sz="1500" spc="-40" dirty="0"/>
              <a:t>maliyet</a:t>
            </a:r>
            <a:r>
              <a:rPr sz="1500" spc="5" dirty="0"/>
              <a:t> </a:t>
            </a:r>
            <a:r>
              <a:rPr sz="1500" spc="-60" dirty="0"/>
              <a:t>ve</a:t>
            </a:r>
            <a:r>
              <a:rPr sz="1500" spc="10" dirty="0"/>
              <a:t> </a:t>
            </a:r>
            <a:r>
              <a:rPr sz="1500" spc="-30" dirty="0"/>
              <a:t>risk</a:t>
            </a:r>
            <a:r>
              <a:rPr sz="1500" spc="5" dirty="0"/>
              <a:t> </a:t>
            </a:r>
            <a:r>
              <a:rPr sz="1500" spc="-35" dirty="0"/>
              <a:t>oluşturur.</a:t>
            </a:r>
            <a:endParaRPr sz="1500"/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8595B"/>
              </a:buClr>
              <a:buFont typeface="Arial"/>
              <a:buChar char="•"/>
            </a:pPr>
            <a:endParaRPr sz="1850"/>
          </a:p>
          <a:p>
            <a:pPr marL="12700">
              <a:lnSpc>
                <a:spcPct val="100000"/>
              </a:lnSpc>
            </a:pPr>
            <a:r>
              <a:rPr spc="-50" dirty="0"/>
              <a:t>Alıcının</a:t>
            </a:r>
            <a:r>
              <a:rPr spc="-5" dirty="0"/>
              <a:t> sorumlulukları;</a:t>
            </a: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40" dirty="0"/>
              <a:t>Mal </a:t>
            </a:r>
            <a:r>
              <a:rPr sz="1500" spc="-35" dirty="0"/>
              <a:t>bedelini</a:t>
            </a:r>
            <a:r>
              <a:rPr sz="1500" spc="35" dirty="0"/>
              <a:t> </a:t>
            </a:r>
            <a:r>
              <a:rPr sz="1500" spc="-40" dirty="0"/>
              <a:t>öder.</a:t>
            </a:r>
            <a:endParaRPr sz="1500"/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25" dirty="0"/>
              <a:t>Boşaltma </a:t>
            </a:r>
            <a:r>
              <a:rPr sz="1500" spc="-55" dirty="0"/>
              <a:t>marsaflarını </a:t>
            </a:r>
            <a:r>
              <a:rPr sz="1500" spc="-15" dirty="0"/>
              <a:t>öder </a:t>
            </a:r>
            <a:r>
              <a:rPr sz="1500" spc="-60" dirty="0"/>
              <a:t>ve </a:t>
            </a:r>
            <a:r>
              <a:rPr sz="1500" spc="-30" dirty="0"/>
              <a:t>teslimden </a:t>
            </a:r>
            <a:r>
              <a:rPr sz="1500" spc="-35" dirty="0"/>
              <a:t>itibaren </a:t>
            </a:r>
            <a:r>
              <a:rPr sz="1500" spc="-25" dirty="0"/>
              <a:t>oluşacak </a:t>
            </a:r>
            <a:r>
              <a:rPr sz="1500" spc="-40" dirty="0"/>
              <a:t>hasar </a:t>
            </a:r>
            <a:r>
              <a:rPr sz="1500" spc="-60" dirty="0"/>
              <a:t>ve </a:t>
            </a:r>
            <a:r>
              <a:rPr sz="1500" spc="-30" dirty="0"/>
              <a:t>risk </a:t>
            </a:r>
            <a:r>
              <a:rPr sz="1500" spc="-70" dirty="0"/>
              <a:t>alıcıya</a:t>
            </a:r>
            <a:r>
              <a:rPr sz="1500" spc="40" dirty="0"/>
              <a:t> </a:t>
            </a:r>
            <a:r>
              <a:rPr sz="1500" spc="-40" dirty="0"/>
              <a:t>aittir.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47625"/>
            <a:ext cx="8917648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7244" marR="5080" indent="-80518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İHRACATÇI </a:t>
            </a:r>
            <a:r>
              <a:rPr spc="45" dirty="0"/>
              <a:t>AÇISINDAN </a:t>
            </a:r>
            <a:r>
              <a:rPr spc="50" dirty="0"/>
              <a:t>EN </a:t>
            </a:r>
            <a:r>
              <a:rPr spc="30" dirty="0"/>
              <a:t>UYGUN  </a:t>
            </a:r>
            <a:r>
              <a:rPr spc="95" dirty="0"/>
              <a:t>ÖDEME </a:t>
            </a:r>
            <a:r>
              <a:rPr spc="50" dirty="0"/>
              <a:t>ŞEKLİNİN</a:t>
            </a:r>
            <a:r>
              <a:rPr spc="100" dirty="0"/>
              <a:t> </a:t>
            </a:r>
            <a:r>
              <a:rPr spc="105" dirty="0"/>
              <a:t>SEÇİMİ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351341"/>
            <a:ext cx="8896350" cy="38347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68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değişik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risk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değerlerine</a:t>
            </a:r>
            <a:r>
              <a:rPr sz="1500" spc="3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sahiptir.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İhracatçılar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ödenmemiş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 ithalatçıya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verilmiş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kredi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niteliğindedir.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yüzden ihracatçılar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ödemenin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mümkün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kısa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zamanda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ellerinde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olmasını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isterler.</a:t>
            </a:r>
            <a:endParaRPr sz="1500" dirty="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İhracatçılar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makbul ödeme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sipariş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verilir verilmez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 yapılmadan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bedelinin  ithalatçı tarfından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ödenmesidir.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95B"/>
              </a:buClr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500" spc="-25" dirty="0">
                <a:solidFill>
                  <a:srgbClr val="58595B"/>
                </a:solidFill>
                <a:latin typeface="Arial"/>
                <a:cs typeface="Arial"/>
              </a:rPr>
              <a:t>BAŞLICA </a:t>
            </a:r>
            <a:r>
              <a:rPr sz="2500" spc="-55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2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58595B"/>
                </a:solidFill>
                <a:latin typeface="Arial"/>
                <a:cs typeface="Arial"/>
              </a:rPr>
              <a:t>ŞEKİLLERİ:</a:t>
            </a:r>
            <a:endParaRPr sz="2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PEŞİN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MUKABİLİ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VESAİK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MUKABİLİ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KABUL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KREDİLİ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endParaRPr sz="15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AKREDİTİFLİ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809625"/>
            <a:ext cx="500442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PEŞİN</a:t>
            </a:r>
            <a:r>
              <a:rPr spc="35" dirty="0"/>
              <a:t> </a:t>
            </a:r>
            <a:r>
              <a:rPr spc="95" dirty="0"/>
              <a:t>ÖDEME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850019"/>
            <a:ext cx="9106535" cy="292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Peşin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ödeme;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(alıcının),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kendine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sevkinden</a:t>
            </a:r>
            <a:r>
              <a:rPr sz="1500" spc="3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</a:t>
            </a:r>
            <a:endParaRPr sz="1500">
              <a:latin typeface="Arial"/>
              <a:cs typeface="Arial"/>
            </a:endParaRPr>
          </a:p>
          <a:p>
            <a:pPr marL="330200">
              <a:lnSpc>
                <a:spcPct val="100000"/>
              </a:lnSpc>
              <a:spcBef>
                <a:spcPts val="1150"/>
              </a:spcBef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ihracatçıya(satıcıya)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yapılmasıdır.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İhracatçı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avantajlı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olup,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ise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şeklidir.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şeklinde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ihracatçının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avantajı;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sevkiyatında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bulunmadan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parayı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alarak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yaptığı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işlerin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finansmanını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vasıtası ile</a:t>
            </a:r>
            <a:r>
              <a:rPr sz="15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sağlamaktadır.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İthalatçının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dezavantajı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ise;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parasını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peşin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ödediği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malı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alamamak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düşük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kalitede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değişik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gönderilmesi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riskini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taşımaktadır.</a:t>
            </a:r>
            <a:endParaRPr sz="1500">
              <a:latin typeface="Arial"/>
              <a:cs typeface="Arial"/>
            </a:endParaRPr>
          </a:p>
          <a:p>
            <a:pPr marL="192405" marR="635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Ancak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alıcının,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 tahsil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ettikten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göndermeme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riskine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karşılık,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satıcıdan</a:t>
            </a:r>
            <a:r>
              <a:rPr sz="1500" spc="3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peşin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garantisi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(Advance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Payment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Guarantee)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talep etme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hakkı</a:t>
            </a:r>
            <a:r>
              <a:rPr sz="15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saklıdır.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1038225"/>
            <a:ext cx="5000029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MAL</a:t>
            </a:r>
            <a:r>
              <a:rPr spc="40" dirty="0"/>
              <a:t> </a:t>
            </a:r>
            <a:r>
              <a:rPr spc="65" dirty="0"/>
              <a:t>MUKABİLİ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409418"/>
            <a:ext cx="8914130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İhracatçının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(satıcının)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 tahsil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etmediği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emrine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göndermesidir.</a:t>
            </a:r>
            <a:endParaRPr sz="1500">
              <a:latin typeface="Arial"/>
              <a:cs typeface="Arial"/>
            </a:endParaRPr>
          </a:p>
          <a:p>
            <a:pPr marL="192405" marR="32194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Açık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hesap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adlandırılan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şeklinde,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alıcı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varılan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çerçevesinde, 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ithalatını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takiben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süre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ödemesi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yapılır.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Peşin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ödemenin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aksine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mukabili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işlem,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verilen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kredili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şeklidir.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İthalatçı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avantajlı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olup,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şeklidir.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8595B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İhracatçının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Riskleri: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zamanında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hiç</a:t>
            </a:r>
            <a:r>
              <a:rPr sz="15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alınamaması,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gümrükten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çekilmeyerek devlete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terk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edilmesi,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Gümrüğe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gelmiş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iade edilmesi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zamanında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çekilmeyerek</a:t>
            </a:r>
            <a:r>
              <a:rPr sz="1500" spc="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fiyatının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düşürülmesi.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Belirtilen sakıncalardan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dolayı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daha 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çok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konsinye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ihracatta,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ülkedeki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şubelerine mal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gönderiminde(petrol,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ilaç vb.)kardeş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firmalar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arasındaki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satımlarda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kullanılmaktadır.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581025"/>
            <a:ext cx="67294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VESAİK </a:t>
            </a:r>
            <a:r>
              <a:rPr spc="65" dirty="0"/>
              <a:t>MUKABİLİ</a:t>
            </a:r>
            <a:r>
              <a:rPr spc="140" dirty="0"/>
              <a:t> </a:t>
            </a:r>
            <a:r>
              <a:rPr spc="95" dirty="0"/>
              <a:t>ÖDEME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631909"/>
            <a:ext cx="910653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6350" indent="-18034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İhracatçının,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yükledikten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sonra,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belgelerini,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ihracat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talep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ettiği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belgeleri,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bankası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aracılığı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ithalatçının(alıcının)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ülkesindeki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bankasına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tahsili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koşulu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gönderilmesi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işlemidir.</a:t>
            </a:r>
            <a:endParaRPr sz="1500">
              <a:latin typeface="Arial"/>
              <a:cs typeface="Arial"/>
            </a:endParaRPr>
          </a:p>
          <a:p>
            <a:pPr marL="192405" marR="635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3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şeklinde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vesaik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aracı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bankaca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tahsil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edilmeden,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vesaikin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ithalatçıya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teslimi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söz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değildir.</a:t>
            </a:r>
            <a:endParaRPr sz="1500">
              <a:latin typeface="Arial"/>
              <a:cs typeface="Arial"/>
            </a:endParaRPr>
          </a:p>
          <a:p>
            <a:pPr marL="192405" marR="5715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İhracatçı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kendi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aralarında yaptıkları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sözleşmenin gereklerinin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getirilmesinde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bankaların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kontrolüne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taahhüdüne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duymamakta,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sadece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bedelinin tahsilinde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bankalrın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aracılığını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talep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etmektedirler.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mukabili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şekline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kıyasla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daha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güven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altındadır.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Çünkü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bankaya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yapmadan 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taahhüdünde bulunmadan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mülkiyetine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kazanamayacağını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Ayrıca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ithalatçı bankasından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garantisi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isteyebilir.(Banka</a:t>
            </a:r>
            <a:r>
              <a:rPr sz="15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avali)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733425"/>
            <a:ext cx="8991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 marR="5080" indent="-866775">
              <a:lnSpc>
                <a:spcPct val="100000"/>
              </a:lnSpc>
              <a:spcBef>
                <a:spcPts val="100"/>
              </a:spcBef>
            </a:pPr>
            <a:r>
              <a:rPr sz="4000" spc="15" dirty="0"/>
              <a:t>VESAİK </a:t>
            </a:r>
            <a:r>
              <a:rPr sz="4000" spc="65" dirty="0"/>
              <a:t>MUKABİLİNDE </a:t>
            </a:r>
            <a:r>
              <a:rPr sz="4000" spc="35" dirty="0"/>
              <a:t>İHRACATÇININ  </a:t>
            </a:r>
            <a:r>
              <a:rPr sz="4000" spc="15" dirty="0"/>
              <a:t>DİKKAT </a:t>
            </a:r>
            <a:r>
              <a:rPr sz="4000" spc="95" dirty="0"/>
              <a:t>ETMESİ</a:t>
            </a:r>
            <a:r>
              <a:rPr sz="4000" spc="185" dirty="0"/>
              <a:t> </a:t>
            </a:r>
            <a:r>
              <a:rPr sz="4000" spc="15" dirty="0" smtClean="0"/>
              <a:t>GEREK</a:t>
            </a:r>
            <a:r>
              <a:rPr lang="tr-TR" sz="4000" spc="15" dirty="0" smtClean="0"/>
              <a:t>ENLER</a:t>
            </a:r>
            <a:endParaRPr sz="4000"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71300" y="2867355"/>
            <a:ext cx="9106535" cy="319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şeklinde ithalatçı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ödemeyi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sevkiyattan 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çok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uzun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süre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</a:t>
            </a:r>
            <a:r>
              <a:rPr sz="1500" spc="3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yapabilmektedir.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  <a:tab pos="8081645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Ayrıca,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sevkedilen 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gümrükten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çekilmemesi</a:t>
            </a:r>
            <a:r>
              <a:rPr sz="1500" spc="2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durumunda,	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geri  getirilmesi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yeni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alıcı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bulma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riski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karşı karşıya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kalabilir.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Vesaik,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uluslararası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yurtiçi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mevzuat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eksiksiz,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doğru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tam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düzenlenmiş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olmalıdır.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  <a:tab pos="6331585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Vesaik,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(konişmento,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fatura,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belgeleri,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poliçeler,</a:t>
            </a:r>
            <a:r>
              <a:rPr sz="15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	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v.b)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doğru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şekilde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imzalanmış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cirolanmış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olmalıdır.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Vesaik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tahsilatının MTO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600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sayılı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broşür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olduğu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belirtilmelidir.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Zira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tahsilat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esnasında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doğabilecek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sorunlar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gecikmelere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maddeler,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anılan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broşür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</a:t>
            </a:r>
            <a:r>
              <a:rPr sz="1500" spc="3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düzenlenmiştir.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İşleme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komisyon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masrafların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amire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yoksa, muhataba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mı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ait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olduğu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hususu,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amir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(satıcı)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belirtilmiş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olmalıdır.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709" y="352425"/>
            <a:ext cx="6664278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KABUL </a:t>
            </a:r>
            <a:r>
              <a:rPr spc="60" dirty="0"/>
              <a:t>KREDİLİ</a:t>
            </a:r>
            <a:r>
              <a:rPr spc="125" dirty="0"/>
              <a:t> </a:t>
            </a:r>
            <a:r>
              <a:rPr spc="95" dirty="0"/>
              <a:t>ÖDEME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571915"/>
            <a:ext cx="9092565" cy="323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9944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Kabul kredisi,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satılan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poliçeye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bağlandığı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police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bedelinin ithalatçı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poliçe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vadesinde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ödendiği ödeme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şeklidir.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Kabul kredisinde,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poliçede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firma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kabulü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banka kabulü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türlü kabul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vardır.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Firma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kabulü: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İthalatçı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tahhüdünde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bulunur,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yani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poliçeyi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sadece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kabul</a:t>
            </a:r>
            <a:r>
              <a:rPr sz="1500" spc="3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etmesidir.</a:t>
            </a:r>
            <a:endParaRPr sz="1500">
              <a:latin typeface="Arial"/>
              <a:cs typeface="Arial"/>
            </a:endParaRPr>
          </a:p>
          <a:p>
            <a:pPr marL="192405" marR="14414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Ancak,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satıcının ithalatçının </a:t>
            </a:r>
            <a:r>
              <a:rPr sz="1500" b="1" spc="-25" dirty="0">
                <a:solidFill>
                  <a:srgbClr val="58595B"/>
                </a:solidFill>
                <a:latin typeface="Arial"/>
                <a:cs typeface="Arial"/>
              </a:rPr>
              <a:t>yanı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sıra bir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bankanın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garantörlüğünü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istemesi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durumunda,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riski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üstlenecek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bankanın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adına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banka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aval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kredisi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tahsis</a:t>
            </a:r>
            <a:r>
              <a:rPr sz="1500" spc="2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edebilir.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-30" dirty="0">
                <a:solidFill>
                  <a:srgbClr val="58595B"/>
                </a:solidFill>
                <a:latin typeface="Arial"/>
                <a:cs typeface="Arial"/>
              </a:rPr>
              <a:t>Aval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kredisi;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ihracatçının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sevk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ettiği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mallarla ilgili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vesaikle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birlikte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ibraz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poliçenin,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ithalatçı  tarafından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kabul edilmesi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kabul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poliçeye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ithalatçının bankasının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aval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şerhi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koyması 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suretiyle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kullanılır.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Aval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veren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kişi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belgenin </a:t>
            </a:r>
            <a:r>
              <a:rPr sz="1500" spc="-140" dirty="0">
                <a:solidFill>
                  <a:srgbClr val="58595B"/>
                </a:solidFill>
                <a:latin typeface="Arial"/>
                <a:cs typeface="Arial"/>
              </a:rPr>
              <a:t>(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poliçe,senet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v.b)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ödemesini garanti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etmiş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olur.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300" y="885825"/>
            <a:ext cx="391985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AKREDİTİFLİ</a:t>
            </a:r>
            <a:r>
              <a:rPr spc="55" dirty="0"/>
              <a:t> </a:t>
            </a:r>
            <a:r>
              <a:rPr spc="95" dirty="0"/>
              <a:t>ÖDEME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039797"/>
            <a:ext cx="9077325" cy="451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9845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Akreditif, ihraç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bedellerinin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ödenmesi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konusunda,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talimatına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dayanarak ithalatçı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belirli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miktara kadar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vadede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öngörülen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şartların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getirilmesi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kaydiyle ihracatçıya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yapılacağını veya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düzenlenmiş poliçeleri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kabul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edeceğini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ihracatçıya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taahhüt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etmesidir.</a:t>
            </a:r>
            <a:endParaRPr sz="1500">
              <a:latin typeface="Arial"/>
              <a:cs typeface="Arial"/>
            </a:endParaRPr>
          </a:p>
          <a:p>
            <a:pPr marL="192405" marR="36131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Akreditif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sistemi,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arasındaki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sözleşmeye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bankaların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garantörlüğünü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devreye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sokarak,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aralarında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oluşabilecek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sorunlara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cözüm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getirmiştir.</a:t>
            </a:r>
            <a:endParaRPr sz="1500">
              <a:latin typeface="Arial"/>
              <a:cs typeface="Arial"/>
            </a:endParaRPr>
          </a:p>
          <a:p>
            <a:pPr marL="192405" marR="38989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Buna göre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akreditif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işleminde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banka,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aracılık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rolünü üstlenerek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belirli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getirilmesinden sonra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ihracatçıya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ödemenin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yapılacağına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dair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teminatı,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verir.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500" spc="15" dirty="0">
                <a:solidFill>
                  <a:srgbClr val="58595B"/>
                </a:solidFill>
                <a:latin typeface="Arial"/>
                <a:cs typeface="Arial"/>
              </a:rPr>
              <a:t>Akreditifin 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ihracatçıya </a:t>
            </a:r>
            <a:r>
              <a:rPr sz="2500" spc="-25" dirty="0">
                <a:solidFill>
                  <a:srgbClr val="58595B"/>
                </a:solidFill>
                <a:latin typeface="Arial"/>
                <a:cs typeface="Arial"/>
              </a:rPr>
              <a:t>sağladığı</a:t>
            </a:r>
            <a:r>
              <a:rPr sz="25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58595B"/>
                </a:solidFill>
                <a:latin typeface="Arial"/>
                <a:cs typeface="Arial"/>
              </a:rPr>
              <a:t>yararlar:</a:t>
            </a:r>
            <a:endParaRPr sz="2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3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Akreditife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dayanan satışlarda,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akreditif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şartlarına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hareket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ettiği taktirde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bedelini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zorunda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kalacağından, ithalatçı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yapmaz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ise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ödemenin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amir bankasından hemen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alacağına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kuşku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duymaz.</a:t>
            </a:r>
            <a:endParaRPr sz="1500">
              <a:latin typeface="Arial"/>
              <a:cs typeface="Arial"/>
            </a:endParaRPr>
          </a:p>
          <a:p>
            <a:pPr marL="192405" marR="280035" indent="-180340" algn="just">
              <a:lnSpc>
                <a:spcPct val="116700"/>
              </a:lnSpc>
              <a:spcBef>
                <a:spcPts val="284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Ayrıca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ihracatçı;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lehine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açılan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akreditife dayanarak,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banka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kredisi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sağlayarak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finansman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ihtiyacını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karşılama  imkanına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sahiptir.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808" y="1927085"/>
            <a:ext cx="51206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DIŞ </a:t>
            </a:r>
            <a:r>
              <a:rPr spc="65" dirty="0"/>
              <a:t>TİCARETİN</a:t>
            </a:r>
            <a:r>
              <a:rPr spc="55" dirty="0"/>
              <a:t> </a:t>
            </a:r>
            <a:r>
              <a:rPr spc="30" dirty="0"/>
              <a:t>AKTÖRLERİ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374862"/>
            <a:ext cx="2495550" cy="441642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3000" spc="-35" dirty="0">
                <a:solidFill>
                  <a:srgbClr val="58595B"/>
                </a:solidFill>
                <a:latin typeface="Arial"/>
                <a:cs typeface="Arial"/>
              </a:rPr>
              <a:t>Temel</a:t>
            </a:r>
            <a:r>
              <a:rPr sz="30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58595B"/>
                </a:solidFill>
                <a:latin typeface="Arial"/>
                <a:cs typeface="Arial"/>
              </a:rPr>
              <a:t>Aktörler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İhracatçı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İthalatçı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000" spc="-35" dirty="0">
                <a:solidFill>
                  <a:srgbClr val="58595B"/>
                </a:solidFill>
                <a:latin typeface="Arial"/>
                <a:cs typeface="Arial"/>
              </a:rPr>
              <a:t>Aracı</a:t>
            </a:r>
            <a:r>
              <a:rPr sz="30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58595B"/>
                </a:solidFill>
                <a:latin typeface="Arial"/>
                <a:cs typeface="Arial"/>
              </a:rPr>
              <a:t>Aktörler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Bankalar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Nakliyeciler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şirketleri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000" spc="-1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30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58595B"/>
                </a:solidFill>
                <a:latin typeface="Arial"/>
                <a:cs typeface="Arial"/>
              </a:rPr>
              <a:t>Aktörler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İhracatçı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Birlikleri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müşavirleri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Sanayi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Odaları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Gözetim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firmaları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100" y="1144780"/>
            <a:ext cx="5716384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AKREDİTİFİN</a:t>
            </a:r>
            <a:r>
              <a:rPr spc="65" dirty="0"/>
              <a:t> </a:t>
            </a:r>
            <a:r>
              <a:rPr spc="45" dirty="0"/>
              <a:t>İŞLEYİŞİ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8160" y="2352446"/>
            <a:ext cx="1172210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İhracatçı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ithalatçıya 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proforma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fatura 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gönderir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satış</a:t>
            </a:r>
            <a:r>
              <a:rPr sz="13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sözleşmesi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imzalanır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6989" y="2594153"/>
            <a:ext cx="120015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İthalatçının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bankası</a:t>
            </a:r>
            <a:r>
              <a:rPr sz="13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akreditifi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ihracatçının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bankasına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ihbar  eder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194" y="4515421"/>
            <a:ext cx="128587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İthalatçı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amir  bankaya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akreditif 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şartlarını</a:t>
            </a:r>
            <a:r>
              <a:rPr sz="13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bildirerek </a:t>
            </a:r>
            <a:r>
              <a:rPr sz="13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akreditif açtırmak  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üzere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talimat</a:t>
            </a:r>
            <a:r>
              <a:rPr sz="13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verir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3978" y="2353436"/>
            <a:ext cx="1191260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110489" algn="ctr">
              <a:lnSpc>
                <a:spcPct val="121800"/>
              </a:lnSpc>
              <a:spcBef>
                <a:spcPts val="100"/>
              </a:spcBef>
            </a:pP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İhracatçı  firma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mallar 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vesaiki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hazırlayarak</a:t>
            </a:r>
            <a:endParaRPr sz="1300">
              <a:latin typeface="Arial"/>
              <a:cs typeface="Arial"/>
            </a:endParaRPr>
          </a:p>
          <a:p>
            <a:pPr marL="12065" marR="5080" algn="ctr">
              <a:lnSpc>
                <a:spcPct val="121800"/>
              </a:lnSpc>
            </a:pP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yüklemeyi</a:t>
            </a:r>
            <a:r>
              <a:rPr sz="13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yapar, </a:t>
            </a:r>
            <a:r>
              <a:rPr sz="13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sevkiyatı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başlatır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3218" y="4516082"/>
            <a:ext cx="117856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İhracatçının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bankası </a:t>
            </a:r>
            <a:r>
              <a:rPr sz="1300" spc="-60" dirty="0">
                <a:solidFill>
                  <a:srgbClr val="58595B"/>
                </a:solidFill>
                <a:latin typeface="Arial"/>
                <a:cs typeface="Arial"/>
              </a:rPr>
              <a:t>(aracı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akreditifi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ihracatçıya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ihbar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eder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2596" y="2354097"/>
            <a:ext cx="1138555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İhracatçının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bankası </a:t>
            </a:r>
            <a:r>
              <a:rPr sz="1300" spc="-60" dirty="0">
                <a:solidFill>
                  <a:srgbClr val="58595B"/>
                </a:solidFill>
                <a:latin typeface="Arial"/>
                <a:cs typeface="Arial"/>
              </a:rPr>
              <a:t>(aracı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vesaiki  ithalatçının  bankasına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 (amir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</a:t>
            </a:r>
            <a:r>
              <a:rPr sz="13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gönderir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9240" y="4516742"/>
            <a:ext cx="121221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İhracatçı firma 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akreditif</a:t>
            </a:r>
            <a:r>
              <a:rPr sz="13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vesaikini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kendi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bankasına  </a:t>
            </a:r>
            <a:r>
              <a:rPr sz="1300" spc="-60" dirty="0">
                <a:solidFill>
                  <a:srgbClr val="58595B"/>
                </a:solidFill>
                <a:latin typeface="Arial"/>
                <a:cs typeface="Arial"/>
              </a:rPr>
              <a:t>(aracı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eder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5079" y="3078721"/>
            <a:ext cx="1199515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İthalatçı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firma  bankasından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vesaiki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300" spc="-65" dirty="0">
                <a:solidFill>
                  <a:srgbClr val="58595B"/>
                </a:solidFill>
                <a:latin typeface="Arial"/>
                <a:cs typeface="Arial"/>
              </a:rPr>
              <a:t>alır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8446" y="4517237"/>
            <a:ext cx="117919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İthalatçı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firma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bankasına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(amir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ödemeyi 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yapar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kredi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58595B"/>
                </a:solidFill>
                <a:latin typeface="Arial"/>
                <a:cs typeface="Arial"/>
              </a:rPr>
              <a:t>kullanır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4309" y="2596629"/>
            <a:ext cx="120586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800"/>
              </a:lnSpc>
              <a:spcBef>
                <a:spcPts val="100"/>
              </a:spcBef>
            </a:pP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İhracatçının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bankası </a:t>
            </a:r>
            <a:r>
              <a:rPr sz="1300" spc="-60" dirty="0">
                <a:solidFill>
                  <a:srgbClr val="58595B"/>
                </a:solidFill>
                <a:latin typeface="Arial"/>
                <a:cs typeface="Arial"/>
              </a:rPr>
              <a:t>(aracı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akreditif 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3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firmaya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58595B"/>
                </a:solidFill>
                <a:latin typeface="Arial"/>
                <a:cs typeface="Arial"/>
              </a:rPr>
              <a:t>öder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0411" y="4517897"/>
            <a:ext cx="1200150" cy="171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57480" algn="ctr">
              <a:lnSpc>
                <a:spcPct val="121800"/>
              </a:lnSpc>
              <a:spcBef>
                <a:spcPts val="100"/>
              </a:spcBef>
            </a:pP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İthalatçının 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bankası  </a:t>
            </a:r>
            <a:r>
              <a:rPr sz="1300" spc="-50" dirty="0">
                <a:solidFill>
                  <a:srgbClr val="58595B"/>
                </a:solidFill>
                <a:latin typeface="Arial"/>
                <a:cs typeface="Arial"/>
              </a:rPr>
              <a:t>(amir</a:t>
            </a:r>
            <a:r>
              <a:rPr sz="13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58595B"/>
                </a:solidFill>
                <a:latin typeface="Arial"/>
                <a:cs typeface="Arial"/>
              </a:rPr>
              <a:t>ihracatçının</a:t>
            </a:r>
            <a:endParaRPr sz="1300">
              <a:latin typeface="Arial"/>
              <a:cs typeface="Arial"/>
            </a:endParaRPr>
          </a:p>
          <a:p>
            <a:pPr marL="12700" marR="5080" indent="13335" algn="just">
              <a:lnSpc>
                <a:spcPct val="121800"/>
              </a:lnSpc>
            </a:pP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bankasına </a:t>
            </a:r>
            <a:r>
              <a:rPr sz="1300" spc="-60" dirty="0">
                <a:solidFill>
                  <a:srgbClr val="58595B"/>
                </a:solidFill>
                <a:latin typeface="Arial"/>
                <a:cs typeface="Arial"/>
              </a:rPr>
              <a:t>(aracı  </a:t>
            </a:r>
            <a:r>
              <a:rPr sz="1300" spc="-40" dirty="0">
                <a:solidFill>
                  <a:srgbClr val="58595B"/>
                </a:solidFill>
                <a:latin typeface="Arial"/>
                <a:cs typeface="Arial"/>
              </a:rPr>
              <a:t>banka) </a:t>
            </a:r>
            <a:r>
              <a:rPr sz="1300" spc="-25" dirty="0">
                <a:solidFill>
                  <a:srgbClr val="58595B"/>
                </a:solidFill>
                <a:latin typeface="Arial"/>
                <a:cs typeface="Arial"/>
              </a:rPr>
              <a:t>akreditif  </a:t>
            </a:r>
            <a:r>
              <a:rPr sz="1300" spc="-30" dirty="0">
                <a:solidFill>
                  <a:srgbClr val="58595B"/>
                </a:solidFill>
                <a:latin typeface="Arial"/>
                <a:cs typeface="Arial"/>
              </a:rPr>
              <a:t>bedelini</a:t>
            </a:r>
            <a:r>
              <a:rPr sz="13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8595B"/>
                </a:solidFill>
                <a:latin typeface="Arial"/>
                <a:cs typeface="Arial"/>
              </a:rPr>
              <a:t>gönderir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4000" y="4048836"/>
            <a:ext cx="9324340" cy="372110"/>
            <a:chOff x="684000" y="4048836"/>
            <a:chExt cx="9324340" cy="372110"/>
          </a:xfrm>
        </p:grpSpPr>
        <p:sp>
          <p:nvSpPr>
            <p:cNvPr id="15" name="object 15"/>
            <p:cNvSpPr/>
            <p:nvPr/>
          </p:nvSpPr>
          <p:spPr>
            <a:xfrm>
              <a:off x="684000" y="4230014"/>
              <a:ext cx="9324340" cy="0"/>
            </a:xfrm>
            <a:custGeom>
              <a:avLst/>
              <a:gdLst/>
              <a:ahLst/>
              <a:cxnLst/>
              <a:rect l="l" t="t" r="r" b="b"/>
              <a:pathLst>
                <a:path w="9324340">
                  <a:moveTo>
                    <a:pt x="0" y="0"/>
                  </a:moveTo>
                  <a:lnTo>
                    <a:pt x="9323997" y="0"/>
                  </a:lnTo>
                </a:path>
              </a:pathLst>
            </a:custGeom>
            <a:ln w="952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1466" y="4048836"/>
              <a:ext cx="8502650" cy="372110"/>
            </a:xfrm>
            <a:custGeom>
              <a:avLst/>
              <a:gdLst/>
              <a:ahLst/>
              <a:cxnLst/>
              <a:rect l="l" t="t" r="r" b="b"/>
              <a:pathLst>
                <a:path w="8502650" h="372110">
                  <a:moveTo>
                    <a:pt x="371881" y="185940"/>
                  </a:moveTo>
                  <a:lnTo>
                    <a:pt x="185940" y="0"/>
                  </a:lnTo>
                  <a:lnTo>
                    <a:pt x="0" y="185940"/>
                  </a:lnTo>
                  <a:lnTo>
                    <a:pt x="185940" y="371881"/>
                  </a:lnTo>
                  <a:lnTo>
                    <a:pt x="371881" y="185940"/>
                  </a:lnTo>
                  <a:close/>
                </a:path>
                <a:path w="8502650" h="372110">
                  <a:moveTo>
                    <a:pt x="1184948" y="185940"/>
                  </a:moveTo>
                  <a:lnTo>
                    <a:pt x="999007" y="0"/>
                  </a:lnTo>
                  <a:lnTo>
                    <a:pt x="813066" y="185940"/>
                  </a:lnTo>
                  <a:lnTo>
                    <a:pt x="999007" y="371881"/>
                  </a:lnTo>
                  <a:lnTo>
                    <a:pt x="1184948" y="185940"/>
                  </a:lnTo>
                  <a:close/>
                </a:path>
                <a:path w="8502650" h="372110">
                  <a:moveTo>
                    <a:pt x="1998002" y="185940"/>
                  </a:moveTo>
                  <a:lnTo>
                    <a:pt x="1812061" y="0"/>
                  </a:lnTo>
                  <a:lnTo>
                    <a:pt x="1626120" y="185940"/>
                  </a:lnTo>
                  <a:lnTo>
                    <a:pt x="1812061" y="371881"/>
                  </a:lnTo>
                  <a:lnTo>
                    <a:pt x="1998002" y="185940"/>
                  </a:lnTo>
                  <a:close/>
                </a:path>
                <a:path w="8502650" h="372110">
                  <a:moveTo>
                    <a:pt x="2811068" y="185940"/>
                  </a:moveTo>
                  <a:lnTo>
                    <a:pt x="2625128" y="0"/>
                  </a:lnTo>
                  <a:lnTo>
                    <a:pt x="2439187" y="185940"/>
                  </a:lnTo>
                  <a:lnTo>
                    <a:pt x="2625128" y="371881"/>
                  </a:lnTo>
                  <a:lnTo>
                    <a:pt x="2811068" y="185940"/>
                  </a:lnTo>
                  <a:close/>
                </a:path>
                <a:path w="8502650" h="372110">
                  <a:moveTo>
                    <a:pt x="3624122" y="185940"/>
                  </a:moveTo>
                  <a:lnTo>
                    <a:pt x="3438182" y="0"/>
                  </a:lnTo>
                  <a:lnTo>
                    <a:pt x="3252241" y="185940"/>
                  </a:lnTo>
                  <a:lnTo>
                    <a:pt x="3438182" y="371881"/>
                  </a:lnTo>
                  <a:lnTo>
                    <a:pt x="3624122" y="185940"/>
                  </a:lnTo>
                  <a:close/>
                </a:path>
                <a:path w="8502650" h="372110">
                  <a:moveTo>
                    <a:pt x="4437177" y="185940"/>
                  </a:moveTo>
                  <a:lnTo>
                    <a:pt x="4251236" y="0"/>
                  </a:lnTo>
                  <a:lnTo>
                    <a:pt x="4065295" y="185940"/>
                  </a:lnTo>
                  <a:lnTo>
                    <a:pt x="4251236" y="371881"/>
                  </a:lnTo>
                  <a:lnTo>
                    <a:pt x="4437177" y="185940"/>
                  </a:lnTo>
                  <a:close/>
                </a:path>
                <a:path w="8502650" h="372110">
                  <a:moveTo>
                    <a:pt x="5250243" y="185940"/>
                  </a:moveTo>
                  <a:lnTo>
                    <a:pt x="5064303" y="0"/>
                  </a:lnTo>
                  <a:lnTo>
                    <a:pt x="4878362" y="185940"/>
                  </a:lnTo>
                  <a:lnTo>
                    <a:pt x="5064303" y="371881"/>
                  </a:lnTo>
                  <a:lnTo>
                    <a:pt x="5250243" y="185940"/>
                  </a:lnTo>
                  <a:close/>
                </a:path>
                <a:path w="8502650" h="372110">
                  <a:moveTo>
                    <a:pt x="6063297" y="185940"/>
                  </a:moveTo>
                  <a:lnTo>
                    <a:pt x="5877357" y="0"/>
                  </a:lnTo>
                  <a:lnTo>
                    <a:pt x="5691416" y="185940"/>
                  </a:lnTo>
                  <a:lnTo>
                    <a:pt x="5877357" y="371881"/>
                  </a:lnTo>
                  <a:lnTo>
                    <a:pt x="6063297" y="185940"/>
                  </a:lnTo>
                  <a:close/>
                </a:path>
                <a:path w="8502650" h="372110">
                  <a:moveTo>
                    <a:pt x="6876364" y="185940"/>
                  </a:moveTo>
                  <a:lnTo>
                    <a:pt x="6690423" y="0"/>
                  </a:lnTo>
                  <a:lnTo>
                    <a:pt x="6504483" y="185940"/>
                  </a:lnTo>
                  <a:lnTo>
                    <a:pt x="6690423" y="371881"/>
                  </a:lnTo>
                  <a:lnTo>
                    <a:pt x="6876364" y="185940"/>
                  </a:lnTo>
                  <a:close/>
                </a:path>
                <a:path w="8502650" h="372110">
                  <a:moveTo>
                    <a:pt x="7689418" y="185940"/>
                  </a:moveTo>
                  <a:lnTo>
                    <a:pt x="7503477" y="0"/>
                  </a:lnTo>
                  <a:lnTo>
                    <a:pt x="7317537" y="185940"/>
                  </a:lnTo>
                  <a:lnTo>
                    <a:pt x="7503477" y="371881"/>
                  </a:lnTo>
                  <a:lnTo>
                    <a:pt x="7689418" y="185940"/>
                  </a:lnTo>
                  <a:close/>
                </a:path>
                <a:path w="8502650" h="372110">
                  <a:moveTo>
                    <a:pt x="8502485" y="185940"/>
                  </a:moveTo>
                  <a:lnTo>
                    <a:pt x="8316544" y="0"/>
                  </a:lnTo>
                  <a:lnTo>
                    <a:pt x="8130603" y="185940"/>
                  </a:lnTo>
                  <a:lnTo>
                    <a:pt x="8316544" y="371881"/>
                  </a:lnTo>
                  <a:lnTo>
                    <a:pt x="8502485" y="185940"/>
                  </a:lnTo>
                  <a:close/>
                </a:path>
              </a:pathLst>
            </a:custGeom>
            <a:solidFill>
              <a:srgbClr val="F6B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809625"/>
            <a:ext cx="844522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PROJELENDİRME </a:t>
            </a:r>
            <a:r>
              <a:rPr spc="-5" dirty="0"/>
              <a:t>VE </a:t>
            </a:r>
            <a:r>
              <a:rPr spc="25" dirty="0"/>
              <a:t>ÖN</a:t>
            </a:r>
            <a:r>
              <a:rPr spc="204" dirty="0"/>
              <a:t> </a:t>
            </a:r>
            <a:r>
              <a:rPr spc="65" dirty="0"/>
              <a:t>İZİNLER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264014"/>
            <a:ext cx="8945880" cy="191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nevi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niteliğine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tutulacağı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önceden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projelendirme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gerekebilir.</a:t>
            </a:r>
            <a:endParaRPr sz="1500">
              <a:latin typeface="Arial"/>
              <a:cs typeface="Arial"/>
            </a:endParaRPr>
          </a:p>
          <a:p>
            <a:pPr marL="192405" marR="10350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tutulacağı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öngördüğü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izinlerin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önceden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alınması,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maliyetlerin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hesaplanması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risklerin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minimize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çalışmanın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yapılması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izinlerin/belgelerin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alınması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gerekir.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Örneğin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dahilde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yapılacak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ithalatlarda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önceden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projenledirilmiş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belgeye(dahilde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işme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belgesine)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ihtiyaç</a:t>
            </a:r>
            <a:r>
              <a:rPr sz="15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duyulmaktadır.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nedenle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olacağı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mevzuat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önceden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projelendirilmeli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önlemler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alınmalıdır.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657225"/>
            <a:ext cx="784923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İTHALAT </a:t>
            </a:r>
            <a:r>
              <a:rPr sz="4000" spc="-5" dirty="0"/>
              <a:t>VE </a:t>
            </a:r>
            <a:r>
              <a:rPr sz="4000" spc="-25" dirty="0"/>
              <a:t>İHRACATTA</a:t>
            </a:r>
            <a:r>
              <a:rPr sz="4000" spc="275" dirty="0"/>
              <a:t> </a:t>
            </a:r>
            <a:r>
              <a:rPr sz="4000" spc="55" dirty="0"/>
              <a:t>BELGELENDİRME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063201"/>
            <a:ext cx="9102725" cy="282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ihracat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işlemleri, her ülkenin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kendi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mevzuatına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farklılık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göstermektedir.</a:t>
            </a:r>
            <a:endParaRPr sz="1500">
              <a:latin typeface="Arial"/>
              <a:cs typeface="Arial"/>
            </a:endParaRPr>
          </a:p>
          <a:p>
            <a:pPr marL="192405" marR="9779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eğer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yurtdışından ülkemize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yapılacak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ihracat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ise, ülkemizde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ürünün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gerekecek  prosedüre uygun belge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 bilgilerine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ihtiyaç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olacaktır.</a:t>
            </a:r>
            <a:endParaRPr sz="1500">
              <a:latin typeface="Arial"/>
              <a:cs typeface="Arial"/>
            </a:endParaRPr>
          </a:p>
          <a:p>
            <a:pPr marL="192405" indent="-180340" algn="just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Eğer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ihracat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yapılıyorsa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o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mevzuatına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düzenlenmesi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belgeler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belirlenmelidir.</a:t>
            </a:r>
            <a:endParaRPr sz="1500">
              <a:latin typeface="Arial"/>
              <a:cs typeface="Arial"/>
            </a:endParaRPr>
          </a:p>
          <a:p>
            <a:pPr marL="192405" marR="15367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kısmı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ticaretin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 gördüğü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belgeler(A.TR,EUR.1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vb.)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olabilir;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kısmı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ise,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o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ithali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iharacına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bağlı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o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ülkenin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ulusal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mevzuatı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uluslararası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sözleşmeler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ibrazı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zorunlu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belgelerdir.</a:t>
            </a:r>
            <a:endParaRPr sz="1500">
              <a:latin typeface="Arial"/>
              <a:cs typeface="Arial"/>
            </a:endParaRPr>
          </a:p>
          <a:p>
            <a:pPr marL="192405" marR="426084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Kontrol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belgesi,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lisans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belgesi, işçi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sağlığı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gibi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gerektiren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belgenin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alımı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ithallatan/ihracattan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tamamlanmış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olmalıdır.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7041" y="1756955"/>
            <a:ext cx="4631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30" dirty="0"/>
              <a:t>GÜMRÜKLEME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076005" y="2619336"/>
            <a:ext cx="6400787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996" y="962025"/>
            <a:ext cx="5338660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TEMEL</a:t>
            </a:r>
            <a:r>
              <a:rPr spc="30" dirty="0"/>
              <a:t> </a:t>
            </a:r>
            <a:r>
              <a:rPr spc="-5" dirty="0"/>
              <a:t>KAVRAMLAR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313121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286" y="2997911"/>
            <a:ext cx="9058275" cy="243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>
              <a:lnSpc>
                <a:spcPct val="116700"/>
              </a:lnSpc>
              <a:spcBef>
                <a:spcPts val="100"/>
              </a:spcBef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Gümrüğün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konusunu,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taşıtlar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oluşturur.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Nitekim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4458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sayılı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Kanunu’nda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Kanunun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amacı,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taşıtlara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uygulanacak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kurallar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3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belirlenmiştir.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kuralları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çerçevede</a:t>
            </a:r>
            <a:r>
              <a:rPr sz="15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değerlendirebiliriz.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Birincisi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vergilendirmeye ilişkin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kurallar,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İkincisi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dışı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önlemler.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Teknik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tabirle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izah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edersek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tarife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önlemleri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tarife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dışı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önlemler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açıklayabiliriz.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1495425"/>
            <a:ext cx="6656614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</a:t>
            </a:r>
            <a:r>
              <a:rPr spc="30" dirty="0"/>
              <a:t> </a:t>
            </a:r>
            <a:r>
              <a:rPr spc="60" dirty="0"/>
              <a:t>YÜKÜMLÜSÜ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302320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996" y="377261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1286" y="2928010"/>
            <a:ext cx="7068184" cy="250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getirmekle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sorumlu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</a:t>
            </a:r>
            <a:r>
              <a:rPr sz="1500" spc="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kişilerdir.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idareleriyle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muhatap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kişiler;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Kanun,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tüzük,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kararname, yönetmelik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hükümlerine</a:t>
            </a:r>
            <a:r>
              <a:rPr sz="15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uymak,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Gözetim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kontrollere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olmak;,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türlü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vergi, resim,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harç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ücretlerini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ödemek,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İlgili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kanun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mevzuatların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zorunlu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kıldığı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getirmekle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yükümlüdür.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6200" y="1775955"/>
            <a:ext cx="38201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TEMEL</a:t>
            </a:r>
            <a:r>
              <a:rPr spc="30" dirty="0"/>
              <a:t> </a:t>
            </a:r>
            <a:r>
              <a:rPr spc="-5" dirty="0"/>
              <a:t>KAVRAMLAR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518130"/>
            <a:ext cx="8127365" cy="319913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2500" dirty="0">
                <a:solidFill>
                  <a:srgbClr val="58595B"/>
                </a:solidFill>
                <a:latin typeface="Arial"/>
                <a:cs typeface="Arial"/>
              </a:rPr>
              <a:t>dolaşımda </a:t>
            </a:r>
            <a:r>
              <a:rPr sz="2500" spc="5" dirty="0">
                <a:solidFill>
                  <a:srgbClr val="58595B"/>
                </a:solidFill>
                <a:latin typeface="Arial"/>
                <a:cs typeface="Arial"/>
              </a:rPr>
              <a:t>bulunan</a:t>
            </a:r>
            <a:r>
              <a:rPr sz="25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58595B"/>
                </a:solidFill>
                <a:latin typeface="Arial"/>
                <a:cs typeface="Arial"/>
              </a:rPr>
              <a:t>eşya;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Tümüyle 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Topluluk’ta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edilmiş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</a:t>
            </a:r>
            <a:r>
              <a:rPr sz="1500" spc="2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ürünler,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Tamamı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kısmı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üçüncü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 menşeli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olup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ta;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tamamlanmış,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vergisi,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etkili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resimleri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tahsil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edilmiş,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resimleri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tam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kısmi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iadeden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yararlanmamış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eşyadır.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95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500" spc="5" dirty="0">
                <a:solidFill>
                  <a:srgbClr val="58595B"/>
                </a:solidFill>
                <a:latin typeface="Arial"/>
                <a:cs typeface="Arial"/>
              </a:rPr>
              <a:t>İthalat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58595B"/>
                </a:solidFill>
                <a:latin typeface="Arial"/>
                <a:cs typeface="Arial"/>
              </a:rPr>
              <a:t>vergileri;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ithalinde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etkili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kapsamaktadır.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009" y="2480881"/>
            <a:ext cx="37363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İTHALAT</a:t>
            </a:r>
            <a:r>
              <a:rPr spc="50" dirty="0"/>
              <a:t> </a:t>
            </a:r>
            <a:r>
              <a:rPr spc="25" dirty="0"/>
              <a:t>VERGİLERİ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250831"/>
            <a:ext cx="8996045" cy="157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775">
              <a:lnSpc>
                <a:spcPct val="116700"/>
              </a:lnSpc>
              <a:spcBef>
                <a:spcPts val="10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vergileri,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ithalinde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etkili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politikası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işlenmiş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bazı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ürünlerine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uygulanan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yükleri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kapsar.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rejimine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bağlı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oranları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yıl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yenilenerek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yayımlanan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 kararına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ekli I,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II,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III, 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IV, </a:t>
            </a:r>
            <a:r>
              <a:rPr sz="1500" spc="-114" dirty="0">
                <a:solidFill>
                  <a:srgbClr val="58595B"/>
                </a:solidFill>
                <a:latin typeface="Arial"/>
                <a:cs typeface="Arial"/>
              </a:rPr>
              <a:t>V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VI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sayılı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listeler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belirlenmektedir.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80" y="581025"/>
            <a:ext cx="63893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864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İTHALAT </a:t>
            </a:r>
            <a:r>
              <a:rPr sz="3600" spc="105" dirty="0"/>
              <a:t>REJİMİ </a:t>
            </a:r>
            <a:r>
              <a:rPr sz="3600" spc="5" dirty="0"/>
              <a:t>KARARI </a:t>
            </a:r>
            <a:r>
              <a:rPr sz="3600" spc="50" dirty="0"/>
              <a:t>İLE  </a:t>
            </a:r>
            <a:r>
              <a:rPr sz="3600" spc="35" dirty="0"/>
              <a:t>BELİRLENEN </a:t>
            </a:r>
            <a:r>
              <a:rPr sz="3600" spc="70" dirty="0"/>
              <a:t>GÜMRÜK</a:t>
            </a:r>
            <a:r>
              <a:rPr sz="3600" spc="150" dirty="0"/>
              <a:t> </a:t>
            </a:r>
            <a:r>
              <a:rPr sz="3600" spc="25" dirty="0"/>
              <a:t>VERGİLERİ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298401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0333" y="2850731"/>
            <a:ext cx="9015095" cy="311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>
              <a:lnSpc>
                <a:spcPct val="116700"/>
              </a:lnSpc>
              <a:spcBef>
                <a:spcPts val="10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Rejimi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Kararı’nda uygulanacak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oranları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toplu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fonu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miktarları,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Birliği,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Anlaşmaları,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Genelleştirilmiş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Tercihler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Sistemi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madde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politikamız kapsamında ülke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grupları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dikkate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alınarak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6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Liste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</a:t>
            </a:r>
            <a:r>
              <a:rPr sz="15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belirlenmiştir.</a:t>
            </a:r>
            <a:endParaRPr sz="1500">
              <a:latin typeface="Arial"/>
              <a:cs typeface="Arial"/>
            </a:endParaRPr>
          </a:p>
          <a:p>
            <a:pPr marL="193675" indent="-180340">
              <a:lnSpc>
                <a:spcPct val="100000"/>
              </a:lnSpc>
              <a:spcBef>
                <a:spcPts val="1435"/>
              </a:spcBef>
              <a:buChar char="•"/>
              <a:tabLst>
                <a:tab pos="193675" algn="l"/>
              </a:tabLst>
            </a:pP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SAYILI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LİSTE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endParaRPr sz="1500">
              <a:latin typeface="Arial"/>
              <a:cs typeface="Arial"/>
            </a:endParaRPr>
          </a:p>
          <a:p>
            <a:pPr marL="193040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675" algn="l"/>
              </a:tabLst>
            </a:pP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II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SAYILI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LİSTE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Sanayi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endParaRPr sz="1500">
              <a:latin typeface="Arial"/>
              <a:cs typeface="Arial"/>
            </a:endParaRPr>
          </a:p>
          <a:p>
            <a:pPr marL="193040" indent="-180975">
              <a:lnSpc>
                <a:spcPct val="100000"/>
              </a:lnSpc>
              <a:spcBef>
                <a:spcPts val="1150"/>
              </a:spcBef>
              <a:buChar char="•"/>
              <a:tabLst>
                <a:tab pos="193675" algn="l"/>
              </a:tabLst>
            </a:pP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III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SAYILI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LİSTE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İşlenmiş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spc="-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endParaRPr sz="1500">
              <a:latin typeface="Arial"/>
              <a:cs typeface="Arial"/>
            </a:endParaRPr>
          </a:p>
          <a:p>
            <a:pPr marL="193040" indent="-180975">
              <a:lnSpc>
                <a:spcPct val="100000"/>
              </a:lnSpc>
              <a:spcBef>
                <a:spcPts val="1150"/>
              </a:spcBef>
              <a:buChar char="•"/>
              <a:tabLst>
                <a:tab pos="193675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IV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SAYILI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LİSTE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Balıkçılık 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su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V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SAYILI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LİSTE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askıya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alınan</a:t>
            </a:r>
            <a:r>
              <a:rPr sz="1500" spc="-2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SAYILI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LİSTE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: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Sivil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hava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taşıtlarında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kullnılmaya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mahsus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885825"/>
            <a:ext cx="37363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İTHALAT</a:t>
            </a:r>
            <a:r>
              <a:rPr spc="50" dirty="0"/>
              <a:t> </a:t>
            </a:r>
            <a:r>
              <a:rPr spc="25" dirty="0"/>
              <a:t>VERGİLERİ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852610"/>
            <a:ext cx="66173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ithalinde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eş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etkili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yükler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4000" y="3364471"/>
          <a:ext cx="9309100" cy="241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4550"/>
                <a:gridCol w="4654550"/>
              </a:tblGrid>
              <a:tr h="3016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Gümrük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Toplu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Konut</a:t>
                      </a:r>
                      <a:r>
                        <a:rPr sz="15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Fonu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İlave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Gümrük</a:t>
                      </a:r>
                      <a:r>
                        <a:rPr sz="15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Tütün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Fonu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Tek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Maktu</a:t>
                      </a:r>
                      <a:r>
                        <a:rPr sz="15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Ek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Dampinge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Karşı</a:t>
                      </a:r>
                      <a:r>
                        <a:rPr sz="1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Kaynak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Kullanımı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Destekleme</a:t>
                      </a:r>
                      <a:r>
                        <a:rPr sz="1500" spc="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Fonu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Sübvansiyona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Karşı </a:t>
                      </a: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Telafi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Edici</a:t>
                      </a:r>
                      <a:r>
                        <a:rPr sz="1500" spc="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Çevre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Katkı</a:t>
                      </a:r>
                      <a:r>
                        <a:rPr sz="15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Payı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Katma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Değer</a:t>
                      </a:r>
                      <a:r>
                        <a:rPr sz="1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Telafi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Erici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r>
                        <a:rPr sz="15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(İhracat)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Özel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Tüketim</a:t>
                      </a:r>
                      <a:r>
                        <a:rPr sz="15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TRT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Bandrol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Ücreti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(Ticari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olmayan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eşya</a:t>
                      </a:r>
                      <a:r>
                        <a:rPr sz="1500" spc="22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için)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Ek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Mali</a:t>
                      </a:r>
                      <a:r>
                        <a:rPr sz="15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Yükümlülük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878" y="2017966"/>
            <a:ext cx="791083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DIŞ </a:t>
            </a:r>
            <a:r>
              <a:rPr spc="60" dirty="0"/>
              <a:t>TİCARET </a:t>
            </a:r>
            <a:r>
              <a:rPr spc="80" dirty="0"/>
              <a:t>İŞLEMİNİN</a:t>
            </a:r>
            <a:r>
              <a:rPr spc="165" dirty="0"/>
              <a:t> </a:t>
            </a:r>
            <a:r>
              <a:rPr spc="55" dirty="0"/>
              <a:t>GERÇEKLEŞMESİ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4000" y="2892005"/>
          <a:ext cx="9320529" cy="307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420"/>
                <a:gridCol w="7738109"/>
              </a:tblGrid>
              <a:tr h="5683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HAZIRLIK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Alıcı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ile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satıcı,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malın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satılması/satınalınması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konusunda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anlaşır.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Satıcı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tarafından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proforma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fatura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düzenlenerek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teklifte</a:t>
                      </a:r>
                      <a:r>
                        <a:rPr sz="1500" spc="2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bulunulur.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8350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Yapılan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teklifin </a:t>
                      </a: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(icabın)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kabulü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ile</a:t>
                      </a:r>
                      <a:r>
                        <a:rPr sz="15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sözleşme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akdedilmiş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olur.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Taraflar</a:t>
                      </a:r>
                      <a:r>
                        <a:rPr sz="1500" spc="2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ileride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doğabilecek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itilafları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çözmek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amacıyla </a:t>
                      </a: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yazılı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sözleşme</a:t>
                      </a:r>
                      <a:r>
                        <a:rPr sz="15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yapabilirler.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sz="15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Gümrüğe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yapılan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kıymet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beyanlarında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yazılı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sözleşme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ibrazı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önem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arz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eder.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110172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TESLİM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sz="1500" spc="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İhracatçı,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anlaşılan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</a:t>
                      </a:r>
                      <a:r>
                        <a:rPr sz="15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şekline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göre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malı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anlaşılan</a:t>
                      </a:r>
                      <a:r>
                        <a:rPr sz="15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yerde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tarihte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alıcının</a:t>
                      </a:r>
                      <a:r>
                        <a:rPr sz="15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almasına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hazır</a:t>
                      </a:r>
                      <a:r>
                        <a:rPr sz="15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tutar.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yeri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ihraç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ülkesinde olabileceği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gibi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ithal ülkesinde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olabilir.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sz="1500" spc="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</a:t>
                      </a:r>
                      <a:r>
                        <a:rPr sz="15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masrafların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hangi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aşamada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kime</a:t>
                      </a:r>
                      <a:r>
                        <a:rPr sz="15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ait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olacağı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kararlaştırılan</a:t>
                      </a:r>
                      <a:r>
                        <a:rPr sz="15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şeklinden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anlaşılır.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5683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ÖDEME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bedeli,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malın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alanı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tarafından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ödenir.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sz="15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Ödeme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anlaşmaya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göre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peşin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veya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belirli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vadeye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bağlı</a:t>
                      </a:r>
                      <a:r>
                        <a:rPr sz="15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olarak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kredili</a:t>
                      </a:r>
                      <a:r>
                        <a:rPr sz="15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olabilir.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86" y="885825"/>
            <a:ext cx="65811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 </a:t>
            </a:r>
            <a:r>
              <a:rPr spc="100" dirty="0"/>
              <a:t>GÖZETİMİ </a:t>
            </a:r>
            <a:r>
              <a:rPr spc="-5" dirty="0"/>
              <a:t>VE</a:t>
            </a:r>
            <a:r>
              <a:rPr spc="105" dirty="0"/>
              <a:t> </a:t>
            </a:r>
            <a:r>
              <a:rPr spc="30" dirty="0"/>
              <a:t>KONTROLÜ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267694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996" y="358504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1286" y="2543644"/>
            <a:ext cx="8989060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>
              <a:lnSpc>
                <a:spcPct val="1167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“Gümrük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gözetimi”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deyimi,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mevzuatına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hallerde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gözetimi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altındaki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eşyaya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uygulanacak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hükümlere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uyulmasını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sağlamak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üzere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idareleri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genel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uygulanan  işlemleri,</a:t>
            </a:r>
            <a:endParaRPr sz="1500">
              <a:latin typeface="Arial"/>
              <a:cs typeface="Arial"/>
            </a:endParaRPr>
          </a:p>
          <a:p>
            <a:pPr marL="192405" marR="239395">
              <a:lnSpc>
                <a:spcPct val="116700"/>
              </a:lnSpc>
              <a:spcBef>
                <a:spcPts val="850"/>
              </a:spcBef>
            </a:pP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“Gümrük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kontrolü”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deyimi,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Bölgesi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taşınan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giriş,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çıkış,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transit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nihai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kullanımını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düzenleyen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mevzuatının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mevzuatın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doğru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uygulanmasını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sağlamak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idareleri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</a:t>
            </a:r>
            <a:r>
              <a:rPr sz="15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yürütülen;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muayenesi,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beyanname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elektronik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yazılı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varlığının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gerçekliğinin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doğrulanması,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işletmelerin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hesap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kayıtlarının</a:t>
            </a:r>
            <a:r>
              <a:rPr sz="15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incelenmesi,</a:t>
            </a:r>
            <a:endParaRPr sz="1500">
              <a:latin typeface="Arial"/>
              <a:cs typeface="Arial"/>
            </a:endParaRPr>
          </a:p>
          <a:p>
            <a:pPr marL="12700" marR="2461260">
              <a:lnSpc>
                <a:spcPct val="163900"/>
              </a:lnSpc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araçlarının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kontrolü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resmi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araştırmalar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benzeri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uygulamaları,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İfade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etmektedir.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025" y="765738"/>
            <a:ext cx="8721275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GÜMRÜKÇE </a:t>
            </a:r>
            <a:r>
              <a:rPr spc="15" dirty="0"/>
              <a:t>ONAYLANMIŞ</a:t>
            </a:r>
            <a:r>
              <a:rPr spc="95" dirty="0"/>
              <a:t> </a:t>
            </a:r>
            <a:r>
              <a:rPr spc="85" dirty="0"/>
              <a:t>İŞLEM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833738"/>
            <a:ext cx="6507480" cy="287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 indent="-148590">
              <a:lnSpc>
                <a:spcPct val="100000"/>
              </a:lnSpc>
              <a:spcBef>
                <a:spcPts val="100"/>
              </a:spcBef>
              <a:buChar char="•"/>
              <a:tabLst>
                <a:tab pos="161290" algn="l"/>
              </a:tabLst>
            </a:pPr>
            <a:r>
              <a:rPr sz="1500" b="1" spc="-2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gümrükçe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onaylanmış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bir işlem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kullanıma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b="1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tutulması: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Gümrüğe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sunulan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tutulması</a:t>
            </a:r>
            <a:r>
              <a:rPr sz="15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bölgeye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girmesi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Bölgesi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dışına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yeniden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ihracı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İmhası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Gümrüğe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terk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İşlemlerinden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birine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tutulması</a:t>
            </a:r>
            <a:r>
              <a:rPr sz="1500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zorunluluğudur.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2754" y="2059965"/>
            <a:ext cx="390715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</a:t>
            </a:r>
            <a:r>
              <a:rPr spc="45" dirty="0"/>
              <a:t> </a:t>
            </a:r>
            <a:r>
              <a:rPr spc="75" dirty="0"/>
              <a:t>REJİMLERİ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815742"/>
            <a:ext cx="3211830" cy="287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Transit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antrepo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Dahilde işleme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kontrolü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altında işleme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Geçici ithalat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Hariçte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işleme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İhracat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581" y="575238"/>
            <a:ext cx="8897519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EŞYANIN </a:t>
            </a:r>
            <a:r>
              <a:rPr spc="60" dirty="0"/>
              <a:t>GÜMRÜĞE</a:t>
            </a:r>
            <a:r>
              <a:rPr spc="160" dirty="0"/>
              <a:t> </a:t>
            </a:r>
            <a:r>
              <a:rPr spc="50" dirty="0"/>
              <a:t>SUNULMASI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331772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286" y="3222523"/>
            <a:ext cx="9090025" cy="180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algn="just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gümrüğe</a:t>
            </a:r>
            <a:r>
              <a:rPr sz="1500" b="1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58595B"/>
                </a:solidFill>
                <a:latin typeface="Arial"/>
                <a:cs typeface="Arial"/>
              </a:rPr>
              <a:t>sunulması;</a:t>
            </a:r>
            <a:endParaRPr sz="1500">
              <a:latin typeface="Arial"/>
              <a:cs typeface="Arial"/>
            </a:endParaRPr>
          </a:p>
          <a:p>
            <a:pPr marL="192405" marR="61087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Bölgesine getirilen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usul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esaslara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bildirimde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bulunulmasıdır.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kara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suları 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hava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sahasında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transit geçen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taşıtlar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hariç,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Bölgesine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gelen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eşyayı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getiren kişi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duruma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gelişinden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sorumluluğunu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üstlenen kişi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gümrüğe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sunulur.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1165475"/>
            <a:ext cx="777240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ÖZET </a:t>
            </a:r>
            <a:r>
              <a:rPr spc="-35" dirty="0"/>
              <a:t>BEYAN</a:t>
            </a:r>
            <a:r>
              <a:rPr spc="85" dirty="0"/>
              <a:t> </a:t>
            </a:r>
            <a:r>
              <a:rPr spc="55" dirty="0"/>
              <a:t>VERİLMESİ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77743"/>
            <a:ext cx="9055100" cy="228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Bölgesine(TGB)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getirilen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verimesi</a:t>
            </a:r>
            <a:r>
              <a:rPr sz="1500" spc="3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zorunludur.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beyan,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eşyayı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TGB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taşıyıcılar veya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bölgesine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sorumluluğunu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üstlenen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kişilerce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tekniği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yoluyla</a:t>
            </a:r>
            <a:r>
              <a:rPr sz="1500" spc="1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beyana orjinal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manifesto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konişmentonun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eklenmesi</a:t>
            </a:r>
            <a:r>
              <a:rPr sz="1500" spc="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zorunludur.</a:t>
            </a:r>
            <a:endParaRPr sz="1500">
              <a:latin typeface="Arial"/>
              <a:cs typeface="Arial"/>
            </a:endParaRPr>
          </a:p>
          <a:p>
            <a:pPr marL="192405" marR="42862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Manifesto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konişmeto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bilgilerinin bilgisayar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tekniği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yoluyla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gönderilmesi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durumunda,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beyana orjinal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manifesto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konişmentonu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eklenmesi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zorunlu</a:t>
            </a:r>
            <a:r>
              <a:rPr sz="1500" spc="2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değildir.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Özet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idaresince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tescil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edilir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tescil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bilgileri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özet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veren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kişiye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elektronik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bildirilir.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898776"/>
            <a:ext cx="609600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VARIŞ</a:t>
            </a:r>
            <a:r>
              <a:rPr spc="55" dirty="0"/>
              <a:t> </a:t>
            </a:r>
            <a:r>
              <a:rPr spc="85" dirty="0"/>
              <a:t>BİLDİRİMİ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39643"/>
            <a:ext cx="9076055" cy="237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908685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Denizyolu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havayolu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taşımacılığında,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aracının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varışıyla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birlikte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zaman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kaybedilmeden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taşıyıcı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elektronik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yolla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“varış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bildirimi”nin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gönderilmesi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gerekmektedir.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bildirimi,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eşyayı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getirildiği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aracını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tanıtmak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amacıyla verilir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nedenle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daha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sunulan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beyanının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tanımlanması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gerekli olan bilgileri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içermek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zorundadır.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bilgiler, 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eşyaya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taşımaya ilişin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genel</a:t>
            </a:r>
            <a:r>
              <a:rPr sz="15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bilgilerdir.</a:t>
            </a:r>
            <a:endParaRPr sz="1500">
              <a:latin typeface="Arial"/>
              <a:cs typeface="Arial"/>
            </a:endParaRPr>
          </a:p>
          <a:p>
            <a:pPr marL="192405" marR="39687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Deniz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hava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yolu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taşımacılığında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bildirimi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sunulması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zorunlu iken karayolunda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demiryolunda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sunulmasıyla yerine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getirilir.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558" y="2438806"/>
            <a:ext cx="1621790" cy="946150"/>
          </a:xfrm>
          <a:prstGeom prst="rect">
            <a:avLst/>
          </a:prstGeom>
          <a:ln w="24015">
            <a:solidFill>
              <a:srgbClr val="C96962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marL="454025" marR="248920" indent="-192405">
              <a:lnSpc>
                <a:spcPts val="1989"/>
              </a:lnSpc>
              <a:spcBef>
                <a:spcPts val="1789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2.TESLİM</a:t>
            </a:r>
            <a:r>
              <a:rPr sz="1700" b="1" spc="-8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VE  TAŞIMA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94866" y="2438806"/>
            <a:ext cx="1216025" cy="1148715"/>
          </a:xfrm>
          <a:custGeom>
            <a:avLst/>
            <a:gdLst/>
            <a:ahLst/>
            <a:cxnLst/>
            <a:rect l="l" t="t" r="r" b="b"/>
            <a:pathLst>
              <a:path w="1216025" h="1148714">
                <a:moveTo>
                  <a:pt x="0" y="191401"/>
                </a:moveTo>
                <a:lnTo>
                  <a:pt x="5055" y="147512"/>
                </a:lnTo>
                <a:lnTo>
                  <a:pt x="19455" y="107225"/>
                </a:lnTo>
                <a:lnTo>
                  <a:pt x="42050" y="71686"/>
                </a:lnTo>
                <a:lnTo>
                  <a:pt x="71692" y="42046"/>
                </a:lnTo>
                <a:lnTo>
                  <a:pt x="107230" y="19453"/>
                </a:lnTo>
                <a:lnTo>
                  <a:pt x="147516" y="5054"/>
                </a:lnTo>
                <a:lnTo>
                  <a:pt x="191401" y="0"/>
                </a:lnTo>
                <a:lnTo>
                  <a:pt x="1024559" y="0"/>
                </a:lnTo>
                <a:lnTo>
                  <a:pt x="1068444" y="5054"/>
                </a:lnTo>
                <a:lnTo>
                  <a:pt x="1108730" y="19453"/>
                </a:lnTo>
                <a:lnTo>
                  <a:pt x="1144269" y="42046"/>
                </a:lnTo>
                <a:lnTo>
                  <a:pt x="1173910" y="71686"/>
                </a:lnTo>
                <a:lnTo>
                  <a:pt x="1196506" y="107225"/>
                </a:lnTo>
                <a:lnTo>
                  <a:pt x="1210906" y="147512"/>
                </a:lnTo>
                <a:lnTo>
                  <a:pt x="1215961" y="191401"/>
                </a:lnTo>
                <a:lnTo>
                  <a:pt x="1215961" y="956995"/>
                </a:lnTo>
                <a:lnTo>
                  <a:pt x="1210906" y="1000885"/>
                </a:lnTo>
                <a:lnTo>
                  <a:pt x="1196506" y="1041174"/>
                </a:lnTo>
                <a:lnTo>
                  <a:pt x="1173910" y="1076715"/>
                </a:lnTo>
                <a:lnTo>
                  <a:pt x="1144269" y="1106358"/>
                </a:lnTo>
                <a:lnTo>
                  <a:pt x="1108730" y="1128954"/>
                </a:lnTo>
                <a:lnTo>
                  <a:pt x="1068444" y="1143354"/>
                </a:lnTo>
                <a:lnTo>
                  <a:pt x="1024559" y="1148410"/>
                </a:lnTo>
                <a:lnTo>
                  <a:pt x="191401" y="1148410"/>
                </a:lnTo>
                <a:lnTo>
                  <a:pt x="147516" y="1143354"/>
                </a:lnTo>
                <a:lnTo>
                  <a:pt x="107230" y="1128954"/>
                </a:lnTo>
                <a:lnTo>
                  <a:pt x="71692" y="1106358"/>
                </a:lnTo>
                <a:lnTo>
                  <a:pt x="42050" y="1076715"/>
                </a:lnTo>
                <a:lnTo>
                  <a:pt x="19455" y="1041174"/>
                </a:lnTo>
                <a:lnTo>
                  <a:pt x="5055" y="1000885"/>
                </a:lnTo>
                <a:lnTo>
                  <a:pt x="0" y="956995"/>
                </a:lnTo>
                <a:lnTo>
                  <a:pt x="0" y="191401"/>
                </a:lnTo>
                <a:close/>
              </a:path>
            </a:pathLst>
          </a:custGeom>
          <a:ln w="24015">
            <a:solidFill>
              <a:srgbClr val="F9A4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29495" y="2539148"/>
            <a:ext cx="752475" cy="940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4290">
              <a:lnSpc>
                <a:spcPct val="100000"/>
              </a:lnSpc>
              <a:spcBef>
                <a:spcPts val="110"/>
              </a:spcBef>
            </a:pP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4. Genel  </a:t>
            </a:r>
            <a:r>
              <a:rPr sz="1500" b="1" dirty="0">
                <a:solidFill>
                  <a:srgbClr val="19459D"/>
                </a:solidFill>
                <a:latin typeface="Carlito"/>
                <a:cs typeface="Carlito"/>
              </a:rPr>
              <a:t>Bildirim 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Formu  </a:t>
            </a:r>
            <a:r>
              <a:rPr sz="1500" b="1" dirty="0">
                <a:solidFill>
                  <a:srgbClr val="19459D"/>
                </a:solidFill>
                <a:latin typeface="Carlito"/>
                <a:cs typeface="Carlito"/>
              </a:rPr>
              <a:t>verilmesi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0930" y="2371255"/>
            <a:ext cx="1013460" cy="1067435"/>
          </a:xfrm>
          <a:prstGeom prst="rect">
            <a:avLst/>
          </a:prstGeom>
          <a:ln w="24015">
            <a:solidFill>
              <a:srgbClr val="A0C374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1140" marR="204470" indent="-14604" algn="just">
              <a:lnSpc>
                <a:spcPct val="99700"/>
              </a:lnSpc>
              <a:spcBef>
                <a:spcPts val="1145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3.Özet  </a:t>
            </a: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Beyan 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tescili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7315" y="4127639"/>
            <a:ext cx="1351280" cy="743585"/>
          </a:xfrm>
          <a:custGeom>
            <a:avLst/>
            <a:gdLst/>
            <a:ahLst/>
            <a:cxnLst/>
            <a:rect l="l" t="t" r="r" b="b"/>
            <a:pathLst>
              <a:path w="1351279" h="743585">
                <a:moveTo>
                  <a:pt x="0" y="123850"/>
                </a:moveTo>
                <a:lnTo>
                  <a:pt x="9732" y="75641"/>
                </a:lnTo>
                <a:lnTo>
                  <a:pt x="36274" y="36274"/>
                </a:lnTo>
                <a:lnTo>
                  <a:pt x="75641" y="9732"/>
                </a:lnTo>
                <a:lnTo>
                  <a:pt x="123850" y="0"/>
                </a:lnTo>
                <a:lnTo>
                  <a:pt x="1227213" y="0"/>
                </a:lnTo>
                <a:lnTo>
                  <a:pt x="1275422" y="9732"/>
                </a:lnTo>
                <a:lnTo>
                  <a:pt x="1314789" y="36274"/>
                </a:lnTo>
                <a:lnTo>
                  <a:pt x="1341331" y="75641"/>
                </a:lnTo>
                <a:lnTo>
                  <a:pt x="1351064" y="123850"/>
                </a:lnTo>
                <a:lnTo>
                  <a:pt x="1351064" y="619239"/>
                </a:lnTo>
                <a:lnTo>
                  <a:pt x="1341331" y="667448"/>
                </a:lnTo>
                <a:lnTo>
                  <a:pt x="1314789" y="706815"/>
                </a:lnTo>
                <a:lnTo>
                  <a:pt x="1275422" y="733357"/>
                </a:lnTo>
                <a:lnTo>
                  <a:pt x="1227213" y="743089"/>
                </a:lnTo>
                <a:lnTo>
                  <a:pt x="123850" y="743089"/>
                </a:lnTo>
                <a:lnTo>
                  <a:pt x="75641" y="733357"/>
                </a:lnTo>
                <a:lnTo>
                  <a:pt x="36274" y="706815"/>
                </a:lnTo>
                <a:lnTo>
                  <a:pt x="9732" y="667448"/>
                </a:lnTo>
                <a:lnTo>
                  <a:pt x="0" y="619239"/>
                </a:lnTo>
                <a:lnTo>
                  <a:pt x="0" y="123850"/>
                </a:lnTo>
                <a:close/>
              </a:path>
            </a:pathLst>
          </a:custGeom>
          <a:ln w="240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06308" y="4227078"/>
            <a:ext cx="798830" cy="5372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0640">
              <a:lnSpc>
                <a:spcPts val="1989"/>
              </a:lnSpc>
              <a:spcBef>
                <a:spcPts val="210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5. </a:t>
            </a: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Gemi 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kontrolü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9956" y="2303703"/>
            <a:ext cx="1405255" cy="1405255"/>
          </a:xfrm>
          <a:custGeom>
            <a:avLst/>
            <a:gdLst/>
            <a:ahLst/>
            <a:cxnLst/>
            <a:rect l="l" t="t" r="r" b="b"/>
            <a:pathLst>
              <a:path w="1405255" h="1405254">
                <a:moveTo>
                  <a:pt x="0" y="702551"/>
                </a:moveTo>
                <a:lnTo>
                  <a:pt x="1620" y="654450"/>
                </a:lnTo>
                <a:lnTo>
                  <a:pt x="6413" y="607218"/>
                </a:lnTo>
                <a:lnTo>
                  <a:pt x="14273" y="560962"/>
                </a:lnTo>
                <a:lnTo>
                  <a:pt x="25095" y="515784"/>
                </a:lnTo>
                <a:lnTo>
                  <a:pt x="38776" y="471790"/>
                </a:lnTo>
                <a:lnTo>
                  <a:pt x="55209" y="429085"/>
                </a:lnTo>
                <a:lnTo>
                  <a:pt x="74292" y="387773"/>
                </a:lnTo>
                <a:lnTo>
                  <a:pt x="95918" y="347959"/>
                </a:lnTo>
                <a:lnTo>
                  <a:pt x="119984" y="309747"/>
                </a:lnTo>
                <a:lnTo>
                  <a:pt x="146384" y="273242"/>
                </a:lnTo>
                <a:lnTo>
                  <a:pt x="175015" y="238548"/>
                </a:lnTo>
                <a:lnTo>
                  <a:pt x="205771" y="205771"/>
                </a:lnTo>
                <a:lnTo>
                  <a:pt x="238548" y="175015"/>
                </a:lnTo>
                <a:lnTo>
                  <a:pt x="273242" y="146384"/>
                </a:lnTo>
                <a:lnTo>
                  <a:pt x="309747" y="119984"/>
                </a:lnTo>
                <a:lnTo>
                  <a:pt x="347959" y="95918"/>
                </a:lnTo>
                <a:lnTo>
                  <a:pt x="387773" y="74292"/>
                </a:lnTo>
                <a:lnTo>
                  <a:pt x="429085" y="55209"/>
                </a:lnTo>
                <a:lnTo>
                  <a:pt x="471790" y="38776"/>
                </a:lnTo>
                <a:lnTo>
                  <a:pt x="515784" y="25095"/>
                </a:lnTo>
                <a:lnTo>
                  <a:pt x="560962" y="14273"/>
                </a:lnTo>
                <a:lnTo>
                  <a:pt x="607218" y="6413"/>
                </a:lnTo>
                <a:lnTo>
                  <a:pt x="654450" y="1620"/>
                </a:lnTo>
                <a:lnTo>
                  <a:pt x="702551" y="0"/>
                </a:lnTo>
                <a:lnTo>
                  <a:pt x="750652" y="1620"/>
                </a:lnTo>
                <a:lnTo>
                  <a:pt x="797883" y="6413"/>
                </a:lnTo>
                <a:lnTo>
                  <a:pt x="844140" y="14273"/>
                </a:lnTo>
                <a:lnTo>
                  <a:pt x="889317" y="25095"/>
                </a:lnTo>
                <a:lnTo>
                  <a:pt x="933311" y="38776"/>
                </a:lnTo>
                <a:lnTo>
                  <a:pt x="976016" y="55209"/>
                </a:lnTo>
                <a:lnTo>
                  <a:pt x="1017328" y="74292"/>
                </a:lnTo>
                <a:lnTo>
                  <a:pt x="1057143" y="95918"/>
                </a:lnTo>
                <a:lnTo>
                  <a:pt x="1095355" y="119984"/>
                </a:lnTo>
                <a:lnTo>
                  <a:pt x="1131860" y="146384"/>
                </a:lnTo>
                <a:lnTo>
                  <a:pt x="1166553" y="175015"/>
                </a:lnTo>
                <a:lnTo>
                  <a:pt x="1199330" y="205771"/>
                </a:lnTo>
                <a:lnTo>
                  <a:pt x="1230087" y="238548"/>
                </a:lnTo>
                <a:lnTo>
                  <a:pt x="1258717" y="273242"/>
                </a:lnTo>
                <a:lnTo>
                  <a:pt x="1285118" y="309747"/>
                </a:lnTo>
                <a:lnTo>
                  <a:pt x="1309184" y="347959"/>
                </a:lnTo>
                <a:lnTo>
                  <a:pt x="1330810" y="387773"/>
                </a:lnTo>
                <a:lnTo>
                  <a:pt x="1349892" y="429085"/>
                </a:lnTo>
                <a:lnTo>
                  <a:pt x="1366326" y="471790"/>
                </a:lnTo>
                <a:lnTo>
                  <a:pt x="1380006" y="515784"/>
                </a:lnTo>
                <a:lnTo>
                  <a:pt x="1390829" y="560962"/>
                </a:lnTo>
                <a:lnTo>
                  <a:pt x="1398689" y="607218"/>
                </a:lnTo>
                <a:lnTo>
                  <a:pt x="1403481" y="654450"/>
                </a:lnTo>
                <a:lnTo>
                  <a:pt x="1405102" y="702551"/>
                </a:lnTo>
                <a:lnTo>
                  <a:pt x="1403481" y="750652"/>
                </a:lnTo>
                <a:lnTo>
                  <a:pt x="1398689" y="797883"/>
                </a:lnTo>
                <a:lnTo>
                  <a:pt x="1390829" y="844140"/>
                </a:lnTo>
                <a:lnTo>
                  <a:pt x="1380006" y="889317"/>
                </a:lnTo>
                <a:lnTo>
                  <a:pt x="1366326" y="933311"/>
                </a:lnTo>
                <a:lnTo>
                  <a:pt x="1349892" y="976016"/>
                </a:lnTo>
                <a:lnTo>
                  <a:pt x="1330810" y="1017328"/>
                </a:lnTo>
                <a:lnTo>
                  <a:pt x="1309184" y="1057143"/>
                </a:lnTo>
                <a:lnTo>
                  <a:pt x="1285118" y="1095355"/>
                </a:lnTo>
                <a:lnTo>
                  <a:pt x="1258717" y="1131860"/>
                </a:lnTo>
                <a:lnTo>
                  <a:pt x="1230087" y="1166553"/>
                </a:lnTo>
                <a:lnTo>
                  <a:pt x="1199330" y="1199330"/>
                </a:lnTo>
                <a:lnTo>
                  <a:pt x="1166553" y="1230087"/>
                </a:lnTo>
                <a:lnTo>
                  <a:pt x="1131860" y="1258717"/>
                </a:lnTo>
                <a:lnTo>
                  <a:pt x="1095355" y="1285118"/>
                </a:lnTo>
                <a:lnTo>
                  <a:pt x="1057143" y="1309184"/>
                </a:lnTo>
                <a:lnTo>
                  <a:pt x="1017328" y="1330810"/>
                </a:lnTo>
                <a:lnTo>
                  <a:pt x="976016" y="1349892"/>
                </a:lnTo>
                <a:lnTo>
                  <a:pt x="933311" y="1366326"/>
                </a:lnTo>
                <a:lnTo>
                  <a:pt x="889317" y="1380006"/>
                </a:lnTo>
                <a:lnTo>
                  <a:pt x="844140" y="1390829"/>
                </a:lnTo>
                <a:lnTo>
                  <a:pt x="797883" y="1398689"/>
                </a:lnTo>
                <a:lnTo>
                  <a:pt x="750652" y="1403481"/>
                </a:lnTo>
                <a:lnTo>
                  <a:pt x="702551" y="1405102"/>
                </a:lnTo>
                <a:lnTo>
                  <a:pt x="654450" y="1403481"/>
                </a:lnTo>
                <a:lnTo>
                  <a:pt x="607218" y="1398689"/>
                </a:lnTo>
                <a:lnTo>
                  <a:pt x="560962" y="1390829"/>
                </a:lnTo>
                <a:lnTo>
                  <a:pt x="515784" y="1380006"/>
                </a:lnTo>
                <a:lnTo>
                  <a:pt x="471790" y="1366326"/>
                </a:lnTo>
                <a:lnTo>
                  <a:pt x="429085" y="1349892"/>
                </a:lnTo>
                <a:lnTo>
                  <a:pt x="387773" y="1330810"/>
                </a:lnTo>
                <a:lnTo>
                  <a:pt x="347959" y="1309184"/>
                </a:lnTo>
                <a:lnTo>
                  <a:pt x="309747" y="1285118"/>
                </a:lnTo>
                <a:lnTo>
                  <a:pt x="273242" y="1258717"/>
                </a:lnTo>
                <a:lnTo>
                  <a:pt x="238548" y="1230087"/>
                </a:lnTo>
                <a:lnTo>
                  <a:pt x="205771" y="1199330"/>
                </a:lnTo>
                <a:lnTo>
                  <a:pt x="175015" y="1166553"/>
                </a:lnTo>
                <a:lnTo>
                  <a:pt x="146384" y="1131860"/>
                </a:lnTo>
                <a:lnTo>
                  <a:pt x="119984" y="1095355"/>
                </a:lnTo>
                <a:lnTo>
                  <a:pt x="95918" y="1057143"/>
                </a:lnTo>
                <a:lnTo>
                  <a:pt x="74292" y="1017328"/>
                </a:lnTo>
                <a:lnTo>
                  <a:pt x="55209" y="976016"/>
                </a:lnTo>
                <a:lnTo>
                  <a:pt x="38776" y="933311"/>
                </a:lnTo>
                <a:lnTo>
                  <a:pt x="25095" y="889317"/>
                </a:lnTo>
                <a:lnTo>
                  <a:pt x="14273" y="844140"/>
                </a:lnTo>
                <a:lnTo>
                  <a:pt x="6413" y="797883"/>
                </a:lnTo>
                <a:lnTo>
                  <a:pt x="1620" y="750652"/>
                </a:lnTo>
                <a:lnTo>
                  <a:pt x="0" y="702551"/>
                </a:lnTo>
                <a:close/>
              </a:path>
            </a:pathLst>
          </a:custGeom>
          <a:ln w="24015">
            <a:solidFill>
              <a:srgbClr val="5A9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94128" y="2734142"/>
            <a:ext cx="782955" cy="5372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19380" marR="5080" indent="-107314">
              <a:lnSpc>
                <a:spcPts val="1989"/>
              </a:lnSpc>
              <a:spcBef>
                <a:spcPts val="210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1.</a:t>
            </a:r>
            <a:r>
              <a:rPr sz="1700" b="1" spc="-9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SATIN  ALMA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54115" y="2697016"/>
            <a:ext cx="497205" cy="482600"/>
            <a:chOff x="3054115" y="2697016"/>
            <a:chExt cx="497205" cy="482600"/>
          </a:xfrm>
        </p:grpSpPr>
        <p:sp>
          <p:nvSpPr>
            <p:cNvPr id="11" name="object 11"/>
            <p:cNvSpPr/>
            <p:nvPr/>
          </p:nvSpPr>
          <p:spPr>
            <a:xfrm>
              <a:off x="3066122" y="2709024"/>
              <a:ext cx="473075" cy="458470"/>
            </a:xfrm>
            <a:custGeom>
              <a:avLst/>
              <a:gdLst/>
              <a:ahLst/>
              <a:cxnLst/>
              <a:rect l="l" t="t" r="r" b="b"/>
              <a:pathLst>
                <a:path w="473075" h="458469">
                  <a:moveTo>
                    <a:pt x="243738" y="0"/>
                  </a:moveTo>
                  <a:lnTo>
                    <a:pt x="243738" y="114566"/>
                  </a:lnTo>
                  <a:lnTo>
                    <a:pt x="0" y="114566"/>
                  </a:lnTo>
                  <a:lnTo>
                    <a:pt x="0" y="343712"/>
                  </a:lnTo>
                  <a:lnTo>
                    <a:pt x="243738" y="343712"/>
                  </a:lnTo>
                  <a:lnTo>
                    <a:pt x="243738" y="458279"/>
                  </a:lnTo>
                  <a:lnTo>
                    <a:pt x="472871" y="229133"/>
                  </a:lnTo>
                  <a:lnTo>
                    <a:pt x="243738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66122" y="2709024"/>
              <a:ext cx="473075" cy="458470"/>
            </a:xfrm>
            <a:custGeom>
              <a:avLst/>
              <a:gdLst/>
              <a:ahLst/>
              <a:cxnLst/>
              <a:rect l="l" t="t" r="r" b="b"/>
              <a:pathLst>
                <a:path w="473075" h="458469">
                  <a:moveTo>
                    <a:pt x="0" y="114566"/>
                  </a:moveTo>
                  <a:lnTo>
                    <a:pt x="243738" y="114566"/>
                  </a:lnTo>
                  <a:lnTo>
                    <a:pt x="243738" y="0"/>
                  </a:lnTo>
                  <a:lnTo>
                    <a:pt x="472871" y="229133"/>
                  </a:lnTo>
                  <a:lnTo>
                    <a:pt x="243738" y="458279"/>
                  </a:lnTo>
                  <a:lnTo>
                    <a:pt x="243738" y="343712"/>
                  </a:lnTo>
                  <a:lnTo>
                    <a:pt x="0" y="343712"/>
                  </a:lnTo>
                  <a:lnTo>
                    <a:pt x="0" y="114566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83384" y="2697003"/>
            <a:ext cx="699770" cy="429895"/>
            <a:chOff x="5283384" y="2697003"/>
            <a:chExt cx="699770" cy="429895"/>
          </a:xfrm>
        </p:grpSpPr>
        <p:sp>
          <p:nvSpPr>
            <p:cNvPr id="14" name="object 14"/>
            <p:cNvSpPr/>
            <p:nvPr/>
          </p:nvSpPr>
          <p:spPr>
            <a:xfrm>
              <a:off x="5295391" y="2709011"/>
              <a:ext cx="675640" cy="405765"/>
            </a:xfrm>
            <a:custGeom>
              <a:avLst/>
              <a:gdLst/>
              <a:ahLst/>
              <a:cxnLst/>
              <a:rect l="l" t="t" r="r" b="b"/>
              <a:pathLst>
                <a:path w="675639" h="405764">
                  <a:moveTo>
                    <a:pt x="472871" y="0"/>
                  </a:moveTo>
                  <a:lnTo>
                    <a:pt x="472871" y="101333"/>
                  </a:lnTo>
                  <a:lnTo>
                    <a:pt x="0" y="101333"/>
                  </a:lnTo>
                  <a:lnTo>
                    <a:pt x="0" y="303999"/>
                  </a:lnTo>
                  <a:lnTo>
                    <a:pt x="472871" y="303999"/>
                  </a:lnTo>
                  <a:lnTo>
                    <a:pt x="472871" y="405320"/>
                  </a:lnTo>
                  <a:lnTo>
                    <a:pt x="675538" y="202666"/>
                  </a:lnTo>
                  <a:lnTo>
                    <a:pt x="472871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95391" y="2709011"/>
              <a:ext cx="675640" cy="405765"/>
            </a:xfrm>
            <a:custGeom>
              <a:avLst/>
              <a:gdLst/>
              <a:ahLst/>
              <a:cxnLst/>
              <a:rect l="l" t="t" r="r" b="b"/>
              <a:pathLst>
                <a:path w="675639" h="405764">
                  <a:moveTo>
                    <a:pt x="0" y="101333"/>
                  </a:moveTo>
                  <a:lnTo>
                    <a:pt x="472871" y="101333"/>
                  </a:lnTo>
                  <a:lnTo>
                    <a:pt x="472871" y="0"/>
                  </a:lnTo>
                  <a:lnTo>
                    <a:pt x="675538" y="202666"/>
                  </a:lnTo>
                  <a:lnTo>
                    <a:pt x="472871" y="405320"/>
                  </a:lnTo>
                  <a:lnTo>
                    <a:pt x="472871" y="303999"/>
                  </a:lnTo>
                  <a:lnTo>
                    <a:pt x="0" y="303999"/>
                  </a:lnTo>
                  <a:lnTo>
                    <a:pt x="0" y="101333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039768" y="2629452"/>
            <a:ext cx="632460" cy="415290"/>
            <a:chOff x="7039768" y="2629452"/>
            <a:chExt cx="632460" cy="415290"/>
          </a:xfrm>
        </p:grpSpPr>
        <p:sp>
          <p:nvSpPr>
            <p:cNvPr id="17" name="object 17"/>
            <p:cNvSpPr/>
            <p:nvPr/>
          </p:nvSpPr>
          <p:spPr>
            <a:xfrm>
              <a:off x="7051776" y="2641473"/>
              <a:ext cx="608330" cy="391160"/>
            </a:xfrm>
            <a:custGeom>
              <a:avLst/>
              <a:gdLst/>
              <a:ahLst/>
              <a:cxnLst/>
              <a:rect l="l" t="t" r="r" b="b"/>
              <a:pathLst>
                <a:path w="608329" h="391160">
                  <a:moveTo>
                    <a:pt x="412623" y="0"/>
                  </a:moveTo>
                  <a:lnTo>
                    <a:pt x="412623" y="97675"/>
                  </a:lnTo>
                  <a:lnTo>
                    <a:pt x="0" y="97675"/>
                  </a:lnTo>
                  <a:lnTo>
                    <a:pt x="0" y="293039"/>
                  </a:lnTo>
                  <a:lnTo>
                    <a:pt x="412623" y="293039"/>
                  </a:lnTo>
                  <a:lnTo>
                    <a:pt x="412623" y="390715"/>
                  </a:lnTo>
                  <a:lnTo>
                    <a:pt x="607974" y="195351"/>
                  </a:lnTo>
                  <a:lnTo>
                    <a:pt x="412623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1776" y="2641460"/>
              <a:ext cx="608330" cy="391160"/>
            </a:xfrm>
            <a:custGeom>
              <a:avLst/>
              <a:gdLst/>
              <a:ahLst/>
              <a:cxnLst/>
              <a:rect l="l" t="t" r="r" b="b"/>
              <a:pathLst>
                <a:path w="608329" h="391160">
                  <a:moveTo>
                    <a:pt x="0" y="97688"/>
                  </a:moveTo>
                  <a:lnTo>
                    <a:pt x="412623" y="97688"/>
                  </a:lnTo>
                  <a:lnTo>
                    <a:pt x="412623" y="0"/>
                  </a:lnTo>
                  <a:lnTo>
                    <a:pt x="607987" y="195364"/>
                  </a:lnTo>
                  <a:lnTo>
                    <a:pt x="412623" y="390728"/>
                  </a:lnTo>
                  <a:lnTo>
                    <a:pt x="412623" y="293052"/>
                  </a:lnTo>
                  <a:lnTo>
                    <a:pt x="0" y="293052"/>
                  </a:lnTo>
                  <a:lnTo>
                    <a:pt x="0" y="97688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45088" y="3575208"/>
            <a:ext cx="1240155" cy="1158240"/>
            <a:chOff x="7445088" y="3575208"/>
            <a:chExt cx="1240155" cy="1158240"/>
          </a:xfrm>
        </p:grpSpPr>
        <p:sp>
          <p:nvSpPr>
            <p:cNvPr id="20" name="object 20"/>
            <p:cNvSpPr/>
            <p:nvPr/>
          </p:nvSpPr>
          <p:spPr>
            <a:xfrm>
              <a:off x="8200186" y="3587216"/>
              <a:ext cx="473075" cy="541020"/>
            </a:xfrm>
            <a:custGeom>
              <a:avLst/>
              <a:gdLst/>
              <a:ahLst/>
              <a:cxnLst/>
              <a:rect l="l" t="t" r="r" b="b"/>
              <a:pathLst>
                <a:path w="473075" h="541020">
                  <a:moveTo>
                    <a:pt x="354660" y="0"/>
                  </a:moveTo>
                  <a:lnTo>
                    <a:pt x="118224" y="0"/>
                  </a:lnTo>
                  <a:lnTo>
                    <a:pt x="118224" y="303987"/>
                  </a:lnTo>
                  <a:lnTo>
                    <a:pt x="0" y="303987"/>
                  </a:lnTo>
                  <a:lnTo>
                    <a:pt x="236435" y="540423"/>
                  </a:lnTo>
                  <a:lnTo>
                    <a:pt x="472871" y="303987"/>
                  </a:lnTo>
                  <a:lnTo>
                    <a:pt x="354660" y="303987"/>
                  </a:lnTo>
                  <a:lnTo>
                    <a:pt x="354660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00186" y="3587216"/>
              <a:ext cx="473075" cy="541020"/>
            </a:xfrm>
            <a:custGeom>
              <a:avLst/>
              <a:gdLst/>
              <a:ahLst/>
              <a:cxnLst/>
              <a:rect l="l" t="t" r="r" b="b"/>
              <a:pathLst>
                <a:path w="473075" h="541020">
                  <a:moveTo>
                    <a:pt x="0" y="303987"/>
                  </a:moveTo>
                  <a:lnTo>
                    <a:pt x="118224" y="303987"/>
                  </a:lnTo>
                  <a:lnTo>
                    <a:pt x="118224" y="0"/>
                  </a:lnTo>
                  <a:lnTo>
                    <a:pt x="354660" y="0"/>
                  </a:lnTo>
                  <a:lnTo>
                    <a:pt x="354660" y="303987"/>
                  </a:lnTo>
                  <a:lnTo>
                    <a:pt x="472871" y="303987"/>
                  </a:lnTo>
                  <a:lnTo>
                    <a:pt x="236435" y="540423"/>
                  </a:lnTo>
                  <a:lnTo>
                    <a:pt x="0" y="303987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57096" y="4262755"/>
              <a:ext cx="270510" cy="458470"/>
            </a:xfrm>
            <a:custGeom>
              <a:avLst/>
              <a:gdLst/>
              <a:ahLst/>
              <a:cxnLst/>
              <a:rect l="l" t="t" r="r" b="b"/>
              <a:pathLst>
                <a:path w="270509" h="458470">
                  <a:moveTo>
                    <a:pt x="135102" y="0"/>
                  </a:moveTo>
                  <a:lnTo>
                    <a:pt x="0" y="229133"/>
                  </a:lnTo>
                  <a:lnTo>
                    <a:pt x="135102" y="458279"/>
                  </a:lnTo>
                  <a:lnTo>
                    <a:pt x="135102" y="343700"/>
                  </a:lnTo>
                  <a:lnTo>
                    <a:pt x="270217" y="343700"/>
                  </a:lnTo>
                  <a:lnTo>
                    <a:pt x="270217" y="114566"/>
                  </a:lnTo>
                  <a:lnTo>
                    <a:pt x="135102" y="114566"/>
                  </a:lnTo>
                  <a:lnTo>
                    <a:pt x="135102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57096" y="4262755"/>
              <a:ext cx="270510" cy="458470"/>
            </a:xfrm>
            <a:custGeom>
              <a:avLst/>
              <a:gdLst/>
              <a:ahLst/>
              <a:cxnLst/>
              <a:rect l="l" t="t" r="r" b="b"/>
              <a:pathLst>
                <a:path w="270509" h="458470">
                  <a:moveTo>
                    <a:pt x="0" y="229133"/>
                  </a:moveTo>
                  <a:lnTo>
                    <a:pt x="135102" y="0"/>
                  </a:lnTo>
                  <a:lnTo>
                    <a:pt x="135102" y="114566"/>
                  </a:lnTo>
                  <a:lnTo>
                    <a:pt x="270217" y="114566"/>
                  </a:lnTo>
                  <a:lnTo>
                    <a:pt x="270217" y="343700"/>
                  </a:lnTo>
                  <a:lnTo>
                    <a:pt x="135102" y="343700"/>
                  </a:lnTo>
                  <a:lnTo>
                    <a:pt x="135102" y="458279"/>
                  </a:lnTo>
                  <a:lnTo>
                    <a:pt x="0" y="229133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173584" y="4127639"/>
            <a:ext cx="1202690" cy="743585"/>
          </a:xfrm>
          <a:custGeom>
            <a:avLst/>
            <a:gdLst/>
            <a:ahLst/>
            <a:cxnLst/>
            <a:rect l="l" t="t" r="r" b="b"/>
            <a:pathLst>
              <a:path w="1202690" h="743585">
                <a:moveTo>
                  <a:pt x="0" y="123850"/>
                </a:moveTo>
                <a:lnTo>
                  <a:pt x="9732" y="75641"/>
                </a:lnTo>
                <a:lnTo>
                  <a:pt x="36274" y="36274"/>
                </a:lnTo>
                <a:lnTo>
                  <a:pt x="75641" y="9732"/>
                </a:lnTo>
                <a:lnTo>
                  <a:pt x="123850" y="0"/>
                </a:lnTo>
                <a:lnTo>
                  <a:pt x="1078598" y="0"/>
                </a:lnTo>
                <a:lnTo>
                  <a:pt x="1126807" y="9732"/>
                </a:lnTo>
                <a:lnTo>
                  <a:pt x="1166174" y="36274"/>
                </a:lnTo>
                <a:lnTo>
                  <a:pt x="1192716" y="75641"/>
                </a:lnTo>
                <a:lnTo>
                  <a:pt x="1202448" y="123850"/>
                </a:lnTo>
                <a:lnTo>
                  <a:pt x="1202448" y="619239"/>
                </a:lnTo>
                <a:lnTo>
                  <a:pt x="1192716" y="667448"/>
                </a:lnTo>
                <a:lnTo>
                  <a:pt x="1166174" y="706815"/>
                </a:lnTo>
                <a:lnTo>
                  <a:pt x="1126807" y="733357"/>
                </a:lnTo>
                <a:lnTo>
                  <a:pt x="1078598" y="743089"/>
                </a:lnTo>
                <a:lnTo>
                  <a:pt x="123850" y="743089"/>
                </a:lnTo>
                <a:lnTo>
                  <a:pt x="75641" y="733357"/>
                </a:lnTo>
                <a:lnTo>
                  <a:pt x="36274" y="706815"/>
                </a:lnTo>
                <a:lnTo>
                  <a:pt x="9732" y="667448"/>
                </a:lnTo>
                <a:lnTo>
                  <a:pt x="0" y="619239"/>
                </a:lnTo>
                <a:lnTo>
                  <a:pt x="0" y="123850"/>
                </a:lnTo>
                <a:close/>
              </a:path>
            </a:pathLst>
          </a:custGeom>
          <a:ln w="24015">
            <a:solidFill>
              <a:srgbClr val="C96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89597" y="4227078"/>
            <a:ext cx="776605" cy="5372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1275">
              <a:lnSpc>
                <a:spcPts val="1989"/>
              </a:lnSpc>
              <a:spcBef>
                <a:spcPts val="210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6. Varış  bildirimi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39030" y="3897965"/>
            <a:ext cx="1313180" cy="1175385"/>
            <a:chOff x="4639030" y="3897965"/>
            <a:chExt cx="1313180" cy="1175385"/>
          </a:xfrm>
        </p:grpSpPr>
        <p:sp>
          <p:nvSpPr>
            <p:cNvPr id="27" name="object 27"/>
            <p:cNvSpPr/>
            <p:nvPr/>
          </p:nvSpPr>
          <p:spPr>
            <a:xfrm>
              <a:off x="4639030" y="3897965"/>
              <a:ext cx="1312722" cy="11751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87405" y="3924972"/>
              <a:ext cx="1215974" cy="1080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87405" y="3924972"/>
              <a:ext cx="1216025" cy="1081405"/>
            </a:xfrm>
            <a:custGeom>
              <a:avLst/>
              <a:gdLst/>
              <a:ahLst/>
              <a:cxnLst/>
              <a:rect l="l" t="t" r="r" b="b"/>
              <a:pathLst>
                <a:path w="1216025" h="1081404">
                  <a:moveTo>
                    <a:pt x="0" y="270217"/>
                  </a:moveTo>
                  <a:lnTo>
                    <a:pt x="270217" y="270217"/>
                  </a:lnTo>
                  <a:lnTo>
                    <a:pt x="270217" y="0"/>
                  </a:lnTo>
                  <a:lnTo>
                    <a:pt x="945743" y="0"/>
                  </a:lnTo>
                  <a:lnTo>
                    <a:pt x="945743" y="270217"/>
                  </a:lnTo>
                  <a:lnTo>
                    <a:pt x="1215961" y="270217"/>
                  </a:lnTo>
                  <a:lnTo>
                    <a:pt x="1215961" y="810640"/>
                  </a:lnTo>
                  <a:lnTo>
                    <a:pt x="945743" y="810640"/>
                  </a:lnTo>
                  <a:lnTo>
                    <a:pt x="945743" y="1080858"/>
                  </a:lnTo>
                  <a:lnTo>
                    <a:pt x="270217" y="1080858"/>
                  </a:lnTo>
                  <a:lnTo>
                    <a:pt x="270217" y="810640"/>
                  </a:lnTo>
                  <a:lnTo>
                    <a:pt x="0" y="810640"/>
                  </a:lnTo>
                  <a:lnTo>
                    <a:pt x="0" y="270217"/>
                  </a:lnTo>
                  <a:close/>
                </a:path>
              </a:pathLst>
            </a:custGeom>
            <a:ln w="9004">
              <a:solidFill>
                <a:srgbClr val="C865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87404" y="4195190"/>
            <a:ext cx="1216025" cy="541020"/>
          </a:xfrm>
          <a:prstGeom prst="rect">
            <a:avLst/>
          </a:prstGeom>
          <a:ln w="9004">
            <a:solidFill>
              <a:srgbClr val="C8655E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22580" marR="309880" indent="20955">
              <a:lnSpc>
                <a:spcPts val="1989"/>
              </a:lnSpc>
              <a:spcBef>
                <a:spcPts val="195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7.Risk  analizi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39314" y="3964781"/>
            <a:ext cx="2189480" cy="1108710"/>
            <a:chOff x="2139314" y="3964781"/>
            <a:chExt cx="2189480" cy="1108710"/>
          </a:xfrm>
        </p:grpSpPr>
        <p:sp>
          <p:nvSpPr>
            <p:cNvPr id="32" name="object 32"/>
            <p:cNvSpPr/>
            <p:nvPr/>
          </p:nvSpPr>
          <p:spPr>
            <a:xfrm>
              <a:off x="2139314" y="3964781"/>
              <a:ext cx="2189213" cy="1108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87930" y="3992524"/>
              <a:ext cx="2094153" cy="10133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87930" y="3992524"/>
              <a:ext cx="2094230" cy="1013460"/>
            </a:xfrm>
            <a:custGeom>
              <a:avLst/>
              <a:gdLst/>
              <a:ahLst/>
              <a:cxnLst/>
              <a:rect l="l" t="t" r="r" b="b"/>
              <a:pathLst>
                <a:path w="2094229" h="1013460">
                  <a:moveTo>
                    <a:pt x="0" y="506653"/>
                  </a:moveTo>
                  <a:lnTo>
                    <a:pt x="253326" y="0"/>
                  </a:lnTo>
                  <a:lnTo>
                    <a:pt x="1840826" y="0"/>
                  </a:lnTo>
                  <a:lnTo>
                    <a:pt x="2094153" y="506653"/>
                  </a:lnTo>
                  <a:lnTo>
                    <a:pt x="1840826" y="1013307"/>
                  </a:lnTo>
                  <a:lnTo>
                    <a:pt x="253326" y="1013307"/>
                  </a:lnTo>
                  <a:lnTo>
                    <a:pt x="0" y="506653"/>
                  </a:lnTo>
                  <a:close/>
                </a:path>
              </a:pathLst>
            </a:custGeom>
            <a:ln w="9004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633726" y="4227078"/>
            <a:ext cx="1209040" cy="5372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6235" marR="5080" indent="-344170">
              <a:lnSpc>
                <a:spcPts val="1989"/>
              </a:lnSpc>
              <a:spcBef>
                <a:spcPts val="210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8.Özet</a:t>
            </a:r>
            <a:r>
              <a:rPr sz="1700" b="1" spc="-8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beyan  onayı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92257" y="4298857"/>
            <a:ext cx="2460625" cy="444500"/>
            <a:chOff x="3892257" y="4298857"/>
            <a:chExt cx="2460625" cy="444500"/>
          </a:xfrm>
        </p:grpSpPr>
        <p:sp>
          <p:nvSpPr>
            <p:cNvPr id="37" name="object 37"/>
            <p:cNvSpPr/>
            <p:nvPr/>
          </p:nvSpPr>
          <p:spPr>
            <a:xfrm>
              <a:off x="5715939" y="4369609"/>
              <a:ext cx="636718" cy="3733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39116" y="4533557"/>
              <a:ext cx="369570" cy="6350"/>
            </a:xfrm>
            <a:custGeom>
              <a:avLst/>
              <a:gdLst/>
              <a:ahLst/>
              <a:cxnLst/>
              <a:rect l="l" t="t" r="r" b="b"/>
              <a:pathLst>
                <a:path w="369570" h="6350">
                  <a:moveTo>
                    <a:pt x="-18014" y="3079"/>
                  </a:moveTo>
                  <a:lnTo>
                    <a:pt x="387584" y="3079"/>
                  </a:lnTo>
                </a:path>
              </a:pathLst>
            </a:custGeom>
            <a:ln w="42189">
              <a:solidFill>
                <a:srgbClr val="5A9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03366" y="4454413"/>
              <a:ext cx="162773" cy="1618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92257" y="4298857"/>
              <a:ext cx="770350" cy="3733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15180" y="4465510"/>
              <a:ext cx="504825" cy="1905"/>
            </a:xfrm>
            <a:custGeom>
              <a:avLst/>
              <a:gdLst/>
              <a:ahLst/>
              <a:cxnLst/>
              <a:rect l="l" t="t" r="r" b="b"/>
              <a:pathLst>
                <a:path w="504825" h="1904">
                  <a:moveTo>
                    <a:pt x="504672" y="1397"/>
                  </a:moveTo>
                  <a:lnTo>
                    <a:pt x="0" y="0"/>
                  </a:lnTo>
                </a:path>
              </a:pathLst>
            </a:custGeom>
            <a:ln w="36029">
              <a:solidFill>
                <a:srgbClr val="5A9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79430" y="4384884"/>
              <a:ext cx="161886" cy="1618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716301" y="5128882"/>
            <a:ext cx="3098165" cy="1634489"/>
            <a:chOff x="2716301" y="5128882"/>
            <a:chExt cx="3098165" cy="1634489"/>
          </a:xfrm>
        </p:grpSpPr>
        <p:sp>
          <p:nvSpPr>
            <p:cNvPr id="44" name="object 44"/>
            <p:cNvSpPr/>
            <p:nvPr/>
          </p:nvSpPr>
          <p:spPr>
            <a:xfrm>
              <a:off x="2728366" y="5140947"/>
              <a:ext cx="815975" cy="946150"/>
            </a:xfrm>
            <a:custGeom>
              <a:avLst/>
              <a:gdLst/>
              <a:ahLst/>
              <a:cxnLst/>
              <a:rect l="l" t="t" r="r" b="b"/>
              <a:pathLst>
                <a:path w="815975" h="946150">
                  <a:moveTo>
                    <a:pt x="203873" y="0"/>
                  </a:moveTo>
                  <a:lnTo>
                    <a:pt x="0" y="0"/>
                  </a:lnTo>
                  <a:lnTo>
                    <a:pt x="0" y="843813"/>
                  </a:lnTo>
                  <a:lnTo>
                    <a:pt x="611619" y="843813"/>
                  </a:lnTo>
                  <a:lnTo>
                    <a:pt x="611619" y="945743"/>
                  </a:lnTo>
                  <a:lnTo>
                    <a:pt x="815492" y="741870"/>
                  </a:lnTo>
                  <a:lnTo>
                    <a:pt x="611619" y="537997"/>
                  </a:lnTo>
                  <a:lnTo>
                    <a:pt x="611619" y="639940"/>
                  </a:lnTo>
                  <a:lnTo>
                    <a:pt x="203873" y="639940"/>
                  </a:lnTo>
                  <a:lnTo>
                    <a:pt x="203873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28366" y="5140947"/>
              <a:ext cx="815975" cy="946150"/>
            </a:xfrm>
            <a:custGeom>
              <a:avLst/>
              <a:gdLst/>
              <a:ahLst/>
              <a:cxnLst/>
              <a:rect l="l" t="t" r="r" b="b"/>
              <a:pathLst>
                <a:path w="815975" h="946150">
                  <a:moveTo>
                    <a:pt x="203873" y="0"/>
                  </a:moveTo>
                  <a:lnTo>
                    <a:pt x="203873" y="639940"/>
                  </a:lnTo>
                  <a:lnTo>
                    <a:pt x="611619" y="639940"/>
                  </a:lnTo>
                  <a:lnTo>
                    <a:pt x="611619" y="537997"/>
                  </a:lnTo>
                  <a:lnTo>
                    <a:pt x="815505" y="741870"/>
                  </a:lnTo>
                  <a:lnTo>
                    <a:pt x="611619" y="945743"/>
                  </a:lnTo>
                  <a:lnTo>
                    <a:pt x="611619" y="843813"/>
                  </a:lnTo>
                  <a:lnTo>
                    <a:pt x="0" y="843813"/>
                  </a:lnTo>
                  <a:lnTo>
                    <a:pt x="0" y="0"/>
                  </a:lnTo>
                  <a:lnTo>
                    <a:pt x="203873" y="0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58171" y="5450453"/>
              <a:ext cx="2256028" cy="13127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06558" y="5478703"/>
              <a:ext cx="2161705" cy="12159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06558" y="5478703"/>
              <a:ext cx="2162175" cy="1216025"/>
            </a:xfrm>
            <a:custGeom>
              <a:avLst/>
              <a:gdLst/>
              <a:ahLst/>
              <a:cxnLst/>
              <a:rect l="l" t="t" r="r" b="b"/>
              <a:pathLst>
                <a:path w="2162175" h="1216025">
                  <a:moveTo>
                    <a:pt x="0" y="202666"/>
                  </a:moveTo>
                  <a:lnTo>
                    <a:pt x="5352" y="156198"/>
                  </a:lnTo>
                  <a:lnTo>
                    <a:pt x="20600" y="113540"/>
                  </a:lnTo>
                  <a:lnTo>
                    <a:pt x="44525" y="75910"/>
                  </a:lnTo>
                  <a:lnTo>
                    <a:pt x="75910" y="44525"/>
                  </a:lnTo>
                  <a:lnTo>
                    <a:pt x="113540" y="20600"/>
                  </a:lnTo>
                  <a:lnTo>
                    <a:pt x="156198" y="5352"/>
                  </a:lnTo>
                  <a:lnTo>
                    <a:pt x="202666" y="0"/>
                  </a:lnTo>
                  <a:lnTo>
                    <a:pt x="1959051" y="0"/>
                  </a:lnTo>
                  <a:lnTo>
                    <a:pt x="2005518" y="5352"/>
                  </a:lnTo>
                  <a:lnTo>
                    <a:pt x="2048174" y="20600"/>
                  </a:lnTo>
                  <a:lnTo>
                    <a:pt x="2085801" y="44525"/>
                  </a:lnTo>
                  <a:lnTo>
                    <a:pt x="2117185" y="75910"/>
                  </a:lnTo>
                  <a:lnTo>
                    <a:pt x="2141107" y="113540"/>
                  </a:lnTo>
                  <a:lnTo>
                    <a:pt x="2156352" y="156198"/>
                  </a:lnTo>
                  <a:lnTo>
                    <a:pt x="2161705" y="202666"/>
                  </a:lnTo>
                  <a:lnTo>
                    <a:pt x="2161705" y="1013294"/>
                  </a:lnTo>
                  <a:lnTo>
                    <a:pt x="2156352" y="1059767"/>
                  </a:lnTo>
                  <a:lnTo>
                    <a:pt x="2141107" y="1102426"/>
                  </a:lnTo>
                  <a:lnTo>
                    <a:pt x="2117185" y="1140055"/>
                  </a:lnTo>
                  <a:lnTo>
                    <a:pt x="2085801" y="1171440"/>
                  </a:lnTo>
                  <a:lnTo>
                    <a:pt x="2048174" y="1195363"/>
                  </a:lnTo>
                  <a:lnTo>
                    <a:pt x="2005518" y="1210609"/>
                  </a:lnTo>
                  <a:lnTo>
                    <a:pt x="1959051" y="1215961"/>
                  </a:lnTo>
                  <a:lnTo>
                    <a:pt x="202666" y="1215961"/>
                  </a:lnTo>
                  <a:lnTo>
                    <a:pt x="156198" y="1210609"/>
                  </a:lnTo>
                  <a:lnTo>
                    <a:pt x="113540" y="1195363"/>
                  </a:lnTo>
                  <a:lnTo>
                    <a:pt x="75910" y="1171440"/>
                  </a:lnTo>
                  <a:lnTo>
                    <a:pt x="44525" y="1140055"/>
                  </a:lnTo>
                  <a:lnTo>
                    <a:pt x="20600" y="1102426"/>
                  </a:lnTo>
                  <a:lnTo>
                    <a:pt x="5352" y="1059767"/>
                  </a:lnTo>
                  <a:lnTo>
                    <a:pt x="0" y="1013294"/>
                  </a:lnTo>
                  <a:lnTo>
                    <a:pt x="0" y="202666"/>
                  </a:lnTo>
                  <a:close/>
                </a:path>
              </a:pathLst>
            </a:custGeom>
            <a:ln w="9004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93341" y="5555180"/>
            <a:ext cx="159258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2470">
              <a:lnSpc>
                <a:spcPts val="2014"/>
              </a:lnSpc>
              <a:spcBef>
                <a:spcPts val="100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9.</a:t>
            </a:r>
            <a:endParaRPr sz="1700">
              <a:latin typeface="Carlito"/>
              <a:cs typeface="Carlito"/>
            </a:endParaRPr>
          </a:p>
          <a:p>
            <a:pPr marL="184785" indent="-172720">
              <a:lnSpc>
                <a:spcPts val="2014"/>
              </a:lnSpc>
              <a:buSzPct val="94117"/>
              <a:buFont typeface="Wingdings"/>
              <a:buChar char=""/>
              <a:tabLst>
                <a:tab pos="185420" algn="l"/>
              </a:tabLst>
            </a:pP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Taşıt üstü</a:t>
            </a:r>
            <a:r>
              <a:rPr sz="1700" b="1" spc="-5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işlem</a:t>
            </a:r>
            <a:endParaRPr sz="1700">
              <a:latin typeface="Carlito"/>
              <a:cs typeface="Carlito"/>
            </a:endParaRPr>
          </a:p>
          <a:p>
            <a:pPr marL="194945" indent="-172720">
              <a:lnSpc>
                <a:spcPts val="2014"/>
              </a:lnSpc>
              <a:spcBef>
                <a:spcPts val="40"/>
              </a:spcBef>
              <a:buSzPct val="94117"/>
              <a:buFont typeface="Wingdings"/>
              <a:buChar char=""/>
              <a:tabLst>
                <a:tab pos="195580" algn="l"/>
              </a:tabLst>
            </a:pP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Geçici</a:t>
            </a:r>
            <a:r>
              <a:rPr sz="1700" b="1" spc="-5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19459D"/>
                </a:solidFill>
                <a:latin typeface="Carlito"/>
                <a:cs typeface="Carlito"/>
              </a:rPr>
              <a:t>depolma</a:t>
            </a:r>
            <a:endParaRPr sz="1700">
              <a:latin typeface="Carlito"/>
              <a:cs typeface="Carlito"/>
            </a:endParaRPr>
          </a:p>
          <a:p>
            <a:pPr marL="512445" lvl="1" indent="-172720">
              <a:lnSpc>
                <a:spcPts val="2014"/>
              </a:lnSpc>
              <a:buSzPct val="94117"/>
              <a:buFont typeface="Wingdings"/>
              <a:buChar char=""/>
              <a:tabLst>
                <a:tab pos="513080" algn="l"/>
              </a:tabLst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Antrepo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823807" y="5246075"/>
            <a:ext cx="3233420" cy="1568450"/>
            <a:chOff x="5823807" y="5246075"/>
            <a:chExt cx="3233420" cy="1568450"/>
          </a:xfrm>
        </p:grpSpPr>
        <p:sp>
          <p:nvSpPr>
            <p:cNvPr id="51" name="object 51"/>
            <p:cNvSpPr/>
            <p:nvPr/>
          </p:nvSpPr>
          <p:spPr>
            <a:xfrm>
              <a:off x="5835815" y="5816485"/>
              <a:ext cx="878205" cy="541020"/>
            </a:xfrm>
            <a:custGeom>
              <a:avLst/>
              <a:gdLst/>
              <a:ahLst/>
              <a:cxnLst/>
              <a:rect l="l" t="t" r="r" b="b"/>
              <a:pathLst>
                <a:path w="878204" h="541020">
                  <a:moveTo>
                    <a:pt x="607974" y="0"/>
                  </a:moveTo>
                  <a:lnTo>
                    <a:pt x="607974" y="135102"/>
                  </a:lnTo>
                  <a:lnTo>
                    <a:pt x="0" y="135102"/>
                  </a:lnTo>
                  <a:lnTo>
                    <a:pt x="0" y="405320"/>
                  </a:lnTo>
                  <a:lnTo>
                    <a:pt x="607974" y="405320"/>
                  </a:lnTo>
                  <a:lnTo>
                    <a:pt x="607974" y="540423"/>
                  </a:lnTo>
                  <a:lnTo>
                    <a:pt x="878192" y="270205"/>
                  </a:lnTo>
                  <a:lnTo>
                    <a:pt x="607974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35815" y="5816485"/>
              <a:ext cx="878205" cy="541020"/>
            </a:xfrm>
            <a:custGeom>
              <a:avLst/>
              <a:gdLst/>
              <a:ahLst/>
              <a:cxnLst/>
              <a:rect l="l" t="t" r="r" b="b"/>
              <a:pathLst>
                <a:path w="878204" h="541020">
                  <a:moveTo>
                    <a:pt x="0" y="135102"/>
                  </a:moveTo>
                  <a:lnTo>
                    <a:pt x="607987" y="135102"/>
                  </a:lnTo>
                  <a:lnTo>
                    <a:pt x="607987" y="0"/>
                  </a:lnTo>
                  <a:lnTo>
                    <a:pt x="878192" y="270205"/>
                  </a:lnTo>
                  <a:lnTo>
                    <a:pt x="607987" y="540423"/>
                  </a:lnTo>
                  <a:lnTo>
                    <a:pt x="607987" y="405320"/>
                  </a:lnTo>
                  <a:lnTo>
                    <a:pt x="0" y="405320"/>
                  </a:lnTo>
                  <a:lnTo>
                    <a:pt x="0" y="135102"/>
                  </a:lnTo>
                  <a:close/>
                </a:path>
              </a:pathLst>
            </a:custGeom>
            <a:ln w="24015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33908" y="5246075"/>
              <a:ext cx="2322829" cy="1568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81571" y="5276050"/>
              <a:ext cx="2229256" cy="14726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81571" y="5276050"/>
              <a:ext cx="2229485" cy="1473200"/>
            </a:xfrm>
            <a:custGeom>
              <a:avLst/>
              <a:gdLst/>
              <a:ahLst/>
              <a:cxnLst/>
              <a:rect l="l" t="t" r="r" b="b"/>
              <a:pathLst>
                <a:path w="2229484" h="1473200">
                  <a:moveTo>
                    <a:pt x="0" y="736333"/>
                  </a:moveTo>
                  <a:lnTo>
                    <a:pt x="368160" y="0"/>
                  </a:lnTo>
                  <a:lnTo>
                    <a:pt x="1861096" y="0"/>
                  </a:lnTo>
                  <a:lnTo>
                    <a:pt x="2229269" y="736333"/>
                  </a:lnTo>
                  <a:lnTo>
                    <a:pt x="1861096" y="1472666"/>
                  </a:lnTo>
                  <a:lnTo>
                    <a:pt x="368160" y="1472666"/>
                  </a:lnTo>
                  <a:lnTo>
                    <a:pt x="0" y="736333"/>
                  </a:lnTo>
                  <a:close/>
                </a:path>
              </a:pathLst>
            </a:custGeom>
            <a:ln w="9004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295986" y="5423230"/>
            <a:ext cx="1206500" cy="1168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655">
              <a:lnSpc>
                <a:spcPct val="100000"/>
              </a:lnSpc>
              <a:spcBef>
                <a:spcPts val="110"/>
              </a:spcBef>
            </a:pP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10. </a:t>
            </a:r>
            <a:r>
              <a:rPr sz="1500" b="1" dirty="0">
                <a:solidFill>
                  <a:srgbClr val="19459D"/>
                </a:solidFill>
                <a:latin typeface="Carlito"/>
                <a:cs typeface="Carlito"/>
              </a:rPr>
              <a:t>Gümrükçe 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onaylanmış</a:t>
            </a:r>
            <a:r>
              <a:rPr sz="1500" b="1" spc="-7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dirty="0">
                <a:solidFill>
                  <a:srgbClr val="19459D"/>
                </a:solidFill>
                <a:latin typeface="Carlito"/>
                <a:cs typeface="Carlito"/>
              </a:rPr>
              <a:t>bir</a:t>
            </a:r>
            <a:endParaRPr sz="1500">
              <a:latin typeface="Carlito"/>
              <a:cs typeface="Carlito"/>
            </a:endParaRPr>
          </a:p>
          <a:p>
            <a:pPr marL="31750" marR="24765" algn="ctr">
              <a:lnSpc>
                <a:spcPts val="1800"/>
              </a:lnSpc>
              <a:spcBef>
                <a:spcPts val="55"/>
              </a:spcBef>
            </a:pP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işlem veya  kullanıma</a:t>
            </a:r>
            <a:r>
              <a:rPr sz="1500" b="1" spc="-9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tabi </a:t>
            </a:r>
            <a:r>
              <a:rPr sz="1500" b="1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tutma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589661" y="492461"/>
            <a:ext cx="963383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6619">
              <a:lnSpc>
                <a:spcPct val="100000"/>
              </a:lnSpc>
              <a:spcBef>
                <a:spcPts val="100"/>
              </a:spcBef>
            </a:pPr>
            <a:r>
              <a:rPr sz="4000" spc="60" dirty="0"/>
              <a:t>DENİZYOLU </a:t>
            </a:r>
            <a:r>
              <a:rPr sz="4000" spc="50" dirty="0"/>
              <a:t>İLE TÜRKİYE  </a:t>
            </a:r>
            <a:r>
              <a:rPr sz="4000" spc="70" dirty="0"/>
              <a:t>GÜMRÜK </a:t>
            </a:r>
            <a:r>
              <a:rPr sz="4000" spc="25" dirty="0"/>
              <a:t>BÖLGESİNE </a:t>
            </a:r>
            <a:r>
              <a:rPr sz="4000" spc="-55" dirty="0"/>
              <a:t>EŞYA</a:t>
            </a:r>
            <a:r>
              <a:rPr sz="4000" spc="204" dirty="0"/>
              <a:t> </a:t>
            </a:r>
            <a:r>
              <a:rPr sz="4000" spc="40" dirty="0"/>
              <a:t>GELİŞİ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259" y="1252054"/>
            <a:ext cx="633984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 marR="5080" indent="-83121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HAVAYOLU </a:t>
            </a:r>
            <a:r>
              <a:rPr spc="50" dirty="0"/>
              <a:t>İLE TÜRKİYE </a:t>
            </a:r>
            <a:r>
              <a:rPr spc="70" dirty="0"/>
              <a:t>GÜMRÜK  </a:t>
            </a:r>
            <a:r>
              <a:rPr spc="25" dirty="0"/>
              <a:t>BÖLGESİNE </a:t>
            </a:r>
            <a:r>
              <a:rPr spc="-55" dirty="0"/>
              <a:t>EŞYA</a:t>
            </a:r>
            <a:r>
              <a:rPr spc="175" dirty="0"/>
              <a:t> </a:t>
            </a:r>
            <a:r>
              <a:rPr spc="40" dirty="0"/>
              <a:t>GELİŞİ</a:t>
            </a:r>
          </a:p>
        </p:txBody>
      </p:sp>
      <p:sp>
        <p:nvSpPr>
          <p:cNvPr id="3" name="object 3"/>
          <p:cNvSpPr/>
          <p:nvPr/>
        </p:nvSpPr>
        <p:spPr>
          <a:xfrm>
            <a:off x="1778635" y="2438336"/>
            <a:ext cx="7134859" cy="4320540"/>
          </a:xfrm>
          <a:custGeom>
            <a:avLst/>
            <a:gdLst/>
            <a:ahLst/>
            <a:cxnLst/>
            <a:rect l="l" t="t" r="r" b="b"/>
            <a:pathLst>
              <a:path w="7134859" h="4320540">
                <a:moveTo>
                  <a:pt x="0" y="0"/>
                </a:moveTo>
                <a:lnTo>
                  <a:pt x="7134720" y="0"/>
                </a:lnTo>
                <a:lnTo>
                  <a:pt x="7134720" y="4320209"/>
                </a:lnTo>
                <a:lnTo>
                  <a:pt x="0" y="4320209"/>
                </a:lnTo>
                <a:lnTo>
                  <a:pt x="0" y="0"/>
                </a:lnTo>
                <a:close/>
              </a:path>
            </a:pathLst>
          </a:custGeom>
          <a:ln w="22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7655" y="2686062"/>
            <a:ext cx="1486535" cy="867410"/>
          </a:xfrm>
          <a:prstGeom prst="rect">
            <a:avLst/>
          </a:prstGeom>
          <a:ln w="22021">
            <a:solidFill>
              <a:srgbClr val="C96962"/>
            </a:solidFill>
          </a:ln>
        </p:spPr>
        <p:txBody>
          <a:bodyPr vert="horz" wrap="square" lIns="0" tIns="208915" rIns="0" bIns="0" rtlCol="0">
            <a:spAutoFit/>
          </a:bodyPr>
          <a:lstStyle/>
          <a:p>
            <a:pPr marL="415925" marR="227329" indent="-176530">
              <a:lnSpc>
                <a:spcPts val="1820"/>
              </a:lnSpc>
              <a:spcBef>
                <a:spcPts val="1645"/>
              </a:spcBef>
            </a:pPr>
            <a:r>
              <a:rPr sz="1550" b="1" spc="5" dirty="0">
                <a:solidFill>
                  <a:srgbClr val="19459D"/>
                </a:solidFill>
                <a:latin typeface="Carlito"/>
                <a:cs typeface="Carlito"/>
              </a:rPr>
              <a:t>2.TESLİM</a:t>
            </a:r>
            <a:r>
              <a:rPr sz="1550" b="1" spc="-9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VE  TAŞIMA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7551" y="2686075"/>
            <a:ext cx="1115060" cy="867410"/>
          </a:xfrm>
          <a:custGeom>
            <a:avLst/>
            <a:gdLst/>
            <a:ahLst/>
            <a:cxnLst/>
            <a:rect l="l" t="t" r="r" b="b"/>
            <a:pathLst>
              <a:path w="1115059" h="867410">
                <a:moveTo>
                  <a:pt x="0" y="144513"/>
                </a:moveTo>
                <a:lnTo>
                  <a:pt x="7367" y="98833"/>
                </a:lnTo>
                <a:lnTo>
                  <a:pt x="27884" y="59162"/>
                </a:lnTo>
                <a:lnTo>
                  <a:pt x="59168" y="27880"/>
                </a:lnTo>
                <a:lnTo>
                  <a:pt x="98838" y="7366"/>
                </a:lnTo>
                <a:lnTo>
                  <a:pt x="144513" y="0"/>
                </a:lnTo>
                <a:lnTo>
                  <a:pt x="970292" y="0"/>
                </a:lnTo>
                <a:lnTo>
                  <a:pt x="1015972" y="7366"/>
                </a:lnTo>
                <a:lnTo>
                  <a:pt x="1055643" y="27880"/>
                </a:lnTo>
                <a:lnTo>
                  <a:pt x="1086925" y="59162"/>
                </a:lnTo>
                <a:lnTo>
                  <a:pt x="1107439" y="98833"/>
                </a:lnTo>
                <a:lnTo>
                  <a:pt x="1114806" y="144513"/>
                </a:lnTo>
                <a:lnTo>
                  <a:pt x="1114806" y="722553"/>
                </a:lnTo>
                <a:lnTo>
                  <a:pt x="1107439" y="768233"/>
                </a:lnTo>
                <a:lnTo>
                  <a:pt x="1086925" y="807904"/>
                </a:lnTo>
                <a:lnTo>
                  <a:pt x="1055643" y="839186"/>
                </a:lnTo>
                <a:lnTo>
                  <a:pt x="1015972" y="859700"/>
                </a:lnTo>
                <a:lnTo>
                  <a:pt x="970292" y="867067"/>
                </a:lnTo>
                <a:lnTo>
                  <a:pt x="144513" y="867067"/>
                </a:lnTo>
                <a:lnTo>
                  <a:pt x="98838" y="859700"/>
                </a:lnTo>
                <a:lnTo>
                  <a:pt x="59168" y="839186"/>
                </a:lnTo>
                <a:lnTo>
                  <a:pt x="27884" y="807904"/>
                </a:lnTo>
                <a:lnTo>
                  <a:pt x="7367" y="768233"/>
                </a:lnTo>
                <a:lnTo>
                  <a:pt x="0" y="722553"/>
                </a:lnTo>
                <a:lnTo>
                  <a:pt x="0" y="144513"/>
                </a:lnTo>
                <a:close/>
              </a:path>
            </a:pathLst>
          </a:custGeom>
          <a:ln w="22021">
            <a:solidFill>
              <a:srgbClr val="F9A4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82574" y="2789805"/>
            <a:ext cx="643255" cy="655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42545" algn="just">
              <a:lnSpc>
                <a:spcPct val="101600"/>
              </a:lnSpc>
              <a:spcBef>
                <a:spcPts val="110"/>
              </a:spcBef>
            </a:pPr>
            <a:r>
              <a:rPr sz="1350" b="1" spc="10" dirty="0">
                <a:solidFill>
                  <a:srgbClr val="19459D"/>
                </a:solidFill>
                <a:latin typeface="Carlito"/>
                <a:cs typeface="Carlito"/>
              </a:rPr>
              <a:t>4. </a:t>
            </a:r>
            <a:r>
              <a:rPr sz="1350" b="1" spc="15" dirty="0">
                <a:solidFill>
                  <a:srgbClr val="19459D"/>
                </a:solidFill>
                <a:latin typeface="Carlito"/>
                <a:cs typeface="Carlito"/>
              </a:rPr>
              <a:t>Hava  </a:t>
            </a:r>
            <a:r>
              <a:rPr sz="1350" b="1" spc="-35" dirty="0">
                <a:solidFill>
                  <a:srgbClr val="19459D"/>
                </a:solidFill>
                <a:latin typeface="Carlito"/>
                <a:cs typeface="Carlito"/>
              </a:rPr>
              <a:t>taşıMnın  </a:t>
            </a:r>
            <a:r>
              <a:rPr sz="1350" b="1" spc="15" dirty="0">
                <a:solidFill>
                  <a:srgbClr val="19459D"/>
                </a:solidFill>
                <a:latin typeface="Carlito"/>
                <a:cs typeface="Carlito"/>
              </a:rPr>
              <a:t>kontrolü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5342" y="2624137"/>
            <a:ext cx="1177290" cy="979169"/>
          </a:xfrm>
          <a:custGeom>
            <a:avLst/>
            <a:gdLst/>
            <a:ahLst/>
            <a:cxnLst/>
            <a:rect l="l" t="t" r="r" b="b"/>
            <a:pathLst>
              <a:path w="1177290" h="979170">
                <a:moveTo>
                  <a:pt x="0" y="0"/>
                </a:moveTo>
                <a:lnTo>
                  <a:pt x="1176743" y="0"/>
                </a:lnTo>
                <a:lnTo>
                  <a:pt x="1176743" y="978547"/>
                </a:lnTo>
                <a:lnTo>
                  <a:pt x="0" y="978547"/>
                </a:lnTo>
                <a:lnTo>
                  <a:pt x="0" y="0"/>
                </a:lnTo>
                <a:close/>
              </a:path>
            </a:pathLst>
          </a:custGeom>
          <a:ln w="22021">
            <a:solidFill>
              <a:srgbClr val="A0C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07328" y="2625062"/>
            <a:ext cx="910590" cy="968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ctr">
              <a:lnSpc>
                <a:spcPct val="99400"/>
              </a:lnSpc>
              <a:spcBef>
                <a:spcPts val="120"/>
              </a:spcBef>
            </a:pPr>
            <a:r>
              <a:rPr sz="1550" spc="-60" dirty="0">
                <a:solidFill>
                  <a:srgbClr val="19459D"/>
                </a:solidFill>
                <a:latin typeface="Trebuchet MS"/>
                <a:cs typeface="Trebuchet MS"/>
              </a:rPr>
              <a:t>3.Havayolu  </a:t>
            </a:r>
            <a:r>
              <a:rPr sz="1550" spc="-50" dirty="0">
                <a:solidFill>
                  <a:srgbClr val="19459D"/>
                </a:solidFill>
                <a:latin typeface="Trebuchet MS"/>
                <a:cs typeface="Trebuchet MS"/>
              </a:rPr>
              <a:t>Beyan  </a:t>
            </a:r>
            <a:r>
              <a:rPr sz="1550" spc="-55" dirty="0">
                <a:solidFill>
                  <a:srgbClr val="19459D"/>
                </a:solidFill>
                <a:latin typeface="Trebuchet MS"/>
                <a:cs typeface="Trebuchet MS"/>
              </a:rPr>
              <a:t>Formu  </a:t>
            </a:r>
            <a:r>
              <a:rPr sz="1550" spc="-65" dirty="0">
                <a:solidFill>
                  <a:srgbClr val="19459D"/>
                </a:solidFill>
                <a:latin typeface="Trebuchet MS"/>
                <a:cs typeface="Trebuchet MS"/>
              </a:rPr>
              <a:t>verilmesi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5613" y="4048607"/>
            <a:ext cx="1238885" cy="929005"/>
          </a:xfrm>
          <a:custGeom>
            <a:avLst/>
            <a:gdLst/>
            <a:ahLst/>
            <a:cxnLst/>
            <a:rect l="l" t="t" r="r" b="b"/>
            <a:pathLst>
              <a:path w="1238884" h="929004">
                <a:moveTo>
                  <a:pt x="0" y="154838"/>
                </a:moveTo>
                <a:lnTo>
                  <a:pt x="7894" y="105899"/>
                </a:lnTo>
                <a:lnTo>
                  <a:pt x="29876" y="63395"/>
                </a:lnTo>
                <a:lnTo>
                  <a:pt x="63395" y="29876"/>
                </a:lnTo>
                <a:lnTo>
                  <a:pt x="105899" y="7894"/>
                </a:lnTo>
                <a:lnTo>
                  <a:pt x="154838" y="0"/>
                </a:lnTo>
                <a:lnTo>
                  <a:pt x="1083843" y="0"/>
                </a:lnTo>
                <a:lnTo>
                  <a:pt x="1132782" y="7894"/>
                </a:lnTo>
                <a:lnTo>
                  <a:pt x="1175286" y="29876"/>
                </a:lnTo>
                <a:lnTo>
                  <a:pt x="1208805" y="63395"/>
                </a:lnTo>
                <a:lnTo>
                  <a:pt x="1230787" y="105899"/>
                </a:lnTo>
                <a:lnTo>
                  <a:pt x="1238681" y="154838"/>
                </a:lnTo>
                <a:lnTo>
                  <a:pt x="1238681" y="774166"/>
                </a:lnTo>
                <a:lnTo>
                  <a:pt x="1230787" y="823110"/>
                </a:lnTo>
                <a:lnTo>
                  <a:pt x="1208805" y="865615"/>
                </a:lnTo>
                <a:lnTo>
                  <a:pt x="1175286" y="899132"/>
                </a:lnTo>
                <a:lnTo>
                  <a:pt x="1132782" y="921111"/>
                </a:lnTo>
                <a:lnTo>
                  <a:pt x="1083843" y="929005"/>
                </a:lnTo>
                <a:lnTo>
                  <a:pt x="154838" y="929005"/>
                </a:lnTo>
                <a:lnTo>
                  <a:pt x="105899" y="921111"/>
                </a:lnTo>
                <a:lnTo>
                  <a:pt x="63395" y="899132"/>
                </a:lnTo>
                <a:lnTo>
                  <a:pt x="29876" y="865615"/>
                </a:lnTo>
                <a:lnTo>
                  <a:pt x="7894" y="823110"/>
                </a:lnTo>
                <a:lnTo>
                  <a:pt x="0" y="774166"/>
                </a:lnTo>
                <a:lnTo>
                  <a:pt x="0" y="154838"/>
                </a:lnTo>
                <a:close/>
              </a:path>
            </a:pathLst>
          </a:custGeom>
          <a:ln w="22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07349" y="4143677"/>
            <a:ext cx="593090" cy="73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marR="5080" indent="-38100" algn="just">
              <a:lnSpc>
                <a:spcPct val="100200"/>
              </a:lnSpc>
              <a:spcBef>
                <a:spcPts val="105"/>
              </a:spcBef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5.</a:t>
            </a:r>
            <a:r>
              <a:rPr sz="1550" b="1" spc="-9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50" b="1" spc="5" dirty="0">
                <a:solidFill>
                  <a:srgbClr val="19459D"/>
                </a:solidFill>
                <a:latin typeface="Carlito"/>
                <a:cs typeface="Carlito"/>
              </a:rPr>
              <a:t>Özet  beyan  </a:t>
            </a: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tescili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9645" y="2562199"/>
            <a:ext cx="1288415" cy="1288415"/>
          </a:xfrm>
          <a:custGeom>
            <a:avLst/>
            <a:gdLst/>
            <a:ahLst/>
            <a:cxnLst/>
            <a:rect l="l" t="t" r="r" b="b"/>
            <a:pathLst>
              <a:path w="1288414" h="1288414">
                <a:moveTo>
                  <a:pt x="0" y="644105"/>
                </a:moveTo>
                <a:lnTo>
                  <a:pt x="1766" y="596035"/>
                </a:lnTo>
                <a:lnTo>
                  <a:pt x="6983" y="548925"/>
                </a:lnTo>
                <a:lnTo>
                  <a:pt x="15526" y="502898"/>
                </a:lnTo>
                <a:lnTo>
                  <a:pt x="27271" y="458080"/>
                </a:lnTo>
                <a:lnTo>
                  <a:pt x="42092" y="414595"/>
                </a:lnTo>
                <a:lnTo>
                  <a:pt x="59865" y="372568"/>
                </a:lnTo>
                <a:lnTo>
                  <a:pt x="80466" y="332123"/>
                </a:lnTo>
                <a:lnTo>
                  <a:pt x="103770" y="293384"/>
                </a:lnTo>
                <a:lnTo>
                  <a:pt x="129652" y="256477"/>
                </a:lnTo>
                <a:lnTo>
                  <a:pt x="157989" y="221526"/>
                </a:lnTo>
                <a:lnTo>
                  <a:pt x="188655" y="188655"/>
                </a:lnTo>
                <a:lnTo>
                  <a:pt x="221526" y="157989"/>
                </a:lnTo>
                <a:lnTo>
                  <a:pt x="256477" y="129652"/>
                </a:lnTo>
                <a:lnTo>
                  <a:pt x="293384" y="103770"/>
                </a:lnTo>
                <a:lnTo>
                  <a:pt x="332123" y="80466"/>
                </a:lnTo>
                <a:lnTo>
                  <a:pt x="372568" y="59865"/>
                </a:lnTo>
                <a:lnTo>
                  <a:pt x="414595" y="42092"/>
                </a:lnTo>
                <a:lnTo>
                  <a:pt x="458080" y="27271"/>
                </a:lnTo>
                <a:lnTo>
                  <a:pt x="502898" y="15526"/>
                </a:lnTo>
                <a:lnTo>
                  <a:pt x="548925" y="6983"/>
                </a:lnTo>
                <a:lnTo>
                  <a:pt x="596035" y="1766"/>
                </a:lnTo>
                <a:lnTo>
                  <a:pt x="644105" y="0"/>
                </a:lnTo>
                <a:lnTo>
                  <a:pt x="692177" y="1766"/>
                </a:lnTo>
                <a:lnTo>
                  <a:pt x="739289" y="6983"/>
                </a:lnTo>
                <a:lnTo>
                  <a:pt x="785316" y="15526"/>
                </a:lnTo>
                <a:lnTo>
                  <a:pt x="830135" y="27271"/>
                </a:lnTo>
                <a:lnTo>
                  <a:pt x="873621" y="42092"/>
                </a:lnTo>
                <a:lnTo>
                  <a:pt x="915648" y="59865"/>
                </a:lnTo>
                <a:lnTo>
                  <a:pt x="956094" y="80466"/>
                </a:lnTo>
                <a:lnTo>
                  <a:pt x="994832" y="103770"/>
                </a:lnTo>
                <a:lnTo>
                  <a:pt x="1031739" y="129652"/>
                </a:lnTo>
                <a:lnTo>
                  <a:pt x="1066690" y="157989"/>
                </a:lnTo>
                <a:lnTo>
                  <a:pt x="1099561" y="188655"/>
                </a:lnTo>
                <a:lnTo>
                  <a:pt x="1130226" y="221526"/>
                </a:lnTo>
                <a:lnTo>
                  <a:pt x="1158562" y="256477"/>
                </a:lnTo>
                <a:lnTo>
                  <a:pt x="1184444" y="293384"/>
                </a:lnTo>
                <a:lnTo>
                  <a:pt x="1207748" y="332123"/>
                </a:lnTo>
                <a:lnTo>
                  <a:pt x="1228348" y="372568"/>
                </a:lnTo>
                <a:lnTo>
                  <a:pt x="1246121" y="414595"/>
                </a:lnTo>
                <a:lnTo>
                  <a:pt x="1260941" y="458080"/>
                </a:lnTo>
                <a:lnTo>
                  <a:pt x="1272685" y="502898"/>
                </a:lnTo>
                <a:lnTo>
                  <a:pt x="1281228" y="548925"/>
                </a:lnTo>
                <a:lnTo>
                  <a:pt x="1286445" y="596035"/>
                </a:lnTo>
                <a:lnTo>
                  <a:pt x="1288211" y="644105"/>
                </a:lnTo>
                <a:lnTo>
                  <a:pt x="1286445" y="692175"/>
                </a:lnTo>
                <a:lnTo>
                  <a:pt x="1281228" y="739286"/>
                </a:lnTo>
                <a:lnTo>
                  <a:pt x="1272685" y="785313"/>
                </a:lnTo>
                <a:lnTo>
                  <a:pt x="1260941" y="830131"/>
                </a:lnTo>
                <a:lnTo>
                  <a:pt x="1246121" y="873616"/>
                </a:lnTo>
                <a:lnTo>
                  <a:pt x="1228348" y="915643"/>
                </a:lnTo>
                <a:lnTo>
                  <a:pt x="1207748" y="956088"/>
                </a:lnTo>
                <a:lnTo>
                  <a:pt x="1184444" y="994827"/>
                </a:lnTo>
                <a:lnTo>
                  <a:pt x="1158562" y="1031734"/>
                </a:lnTo>
                <a:lnTo>
                  <a:pt x="1130226" y="1066685"/>
                </a:lnTo>
                <a:lnTo>
                  <a:pt x="1099561" y="1099556"/>
                </a:lnTo>
                <a:lnTo>
                  <a:pt x="1066690" y="1130222"/>
                </a:lnTo>
                <a:lnTo>
                  <a:pt x="1031739" y="1158559"/>
                </a:lnTo>
                <a:lnTo>
                  <a:pt x="994832" y="1184441"/>
                </a:lnTo>
                <a:lnTo>
                  <a:pt x="956094" y="1207745"/>
                </a:lnTo>
                <a:lnTo>
                  <a:pt x="915648" y="1228346"/>
                </a:lnTo>
                <a:lnTo>
                  <a:pt x="873621" y="1246119"/>
                </a:lnTo>
                <a:lnTo>
                  <a:pt x="830135" y="1260940"/>
                </a:lnTo>
                <a:lnTo>
                  <a:pt x="785316" y="1272685"/>
                </a:lnTo>
                <a:lnTo>
                  <a:pt x="739289" y="1281227"/>
                </a:lnTo>
                <a:lnTo>
                  <a:pt x="692177" y="1286445"/>
                </a:lnTo>
                <a:lnTo>
                  <a:pt x="644105" y="1288211"/>
                </a:lnTo>
                <a:lnTo>
                  <a:pt x="596035" y="1286445"/>
                </a:lnTo>
                <a:lnTo>
                  <a:pt x="548925" y="1281227"/>
                </a:lnTo>
                <a:lnTo>
                  <a:pt x="502898" y="1272685"/>
                </a:lnTo>
                <a:lnTo>
                  <a:pt x="458080" y="1260940"/>
                </a:lnTo>
                <a:lnTo>
                  <a:pt x="414595" y="1246119"/>
                </a:lnTo>
                <a:lnTo>
                  <a:pt x="372568" y="1228346"/>
                </a:lnTo>
                <a:lnTo>
                  <a:pt x="332123" y="1207745"/>
                </a:lnTo>
                <a:lnTo>
                  <a:pt x="293384" y="1184441"/>
                </a:lnTo>
                <a:lnTo>
                  <a:pt x="256477" y="1158559"/>
                </a:lnTo>
                <a:lnTo>
                  <a:pt x="221526" y="1130222"/>
                </a:lnTo>
                <a:lnTo>
                  <a:pt x="188655" y="1099556"/>
                </a:lnTo>
                <a:lnTo>
                  <a:pt x="157989" y="1066685"/>
                </a:lnTo>
                <a:lnTo>
                  <a:pt x="129652" y="1031734"/>
                </a:lnTo>
                <a:lnTo>
                  <a:pt x="103770" y="994827"/>
                </a:lnTo>
                <a:lnTo>
                  <a:pt x="80466" y="956088"/>
                </a:lnTo>
                <a:lnTo>
                  <a:pt x="59865" y="915643"/>
                </a:lnTo>
                <a:lnTo>
                  <a:pt x="42092" y="873616"/>
                </a:lnTo>
                <a:lnTo>
                  <a:pt x="27271" y="830131"/>
                </a:lnTo>
                <a:lnTo>
                  <a:pt x="15526" y="785313"/>
                </a:lnTo>
                <a:lnTo>
                  <a:pt x="6983" y="739286"/>
                </a:lnTo>
                <a:lnTo>
                  <a:pt x="1766" y="692175"/>
                </a:lnTo>
                <a:lnTo>
                  <a:pt x="0" y="644105"/>
                </a:lnTo>
                <a:close/>
              </a:path>
            </a:pathLst>
          </a:custGeom>
          <a:ln w="22021">
            <a:solidFill>
              <a:srgbClr val="5A9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9327" y="2955782"/>
            <a:ext cx="707390" cy="494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7790" marR="5080" indent="-98425">
              <a:lnSpc>
                <a:spcPts val="1820"/>
              </a:lnSpc>
              <a:spcBef>
                <a:spcPts val="204"/>
              </a:spcBef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1.</a:t>
            </a:r>
            <a:r>
              <a:rPr sz="1550" b="1" spc="-8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50" b="1" spc="5" dirty="0">
                <a:solidFill>
                  <a:srgbClr val="19459D"/>
                </a:solidFill>
                <a:latin typeface="Carlito"/>
                <a:cs typeface="Carlito"/>
              </a:rPr>
              <a:t>SATIN  ALMA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91078" y="2922689"/>
            <a:ext cx="5163185" cy="2004695"/>
            <a:chOff x="3291078" y="2922689"/>
            <a:chExt cx="5163185" cy="2004695"/>
          </a:xfrm>
        </p:grpSpPr>
        <p:sp>
          <p:nvSpPr>
            <p:cNvPr id="14" name="object 14"/>
            <p:cNvSpPr/>
            <p:nvPr/>
          </p:nvSpPr>
          <p:spPr>
            <a:xfrm>
              <a:off x="3302190" y="2933801"/>
              <a:ext cx="433705" cy="420370"/>
            </a:xfrm>
            <a:custGeom>
              <a:avLst/>
              <a:gdLst/>
              <a:ahLst/>
              <a:cxnLst/>
              <a:rect l="l" t="t" r="r" b="b"/>
              <a:pathLst>
                <a:path w="433704" h="420370">
                  <a:moveTo>
                    <a:pt x="223456" y="0"/>
                  </a:moveTo>
                  <a:lnTo>
                    <a:pt x="223456" y="105041"/>
                  </a:lnTo>
                  <a:lnTo>
                    <a:pt x="0" y="105041"/>
                  </a:lnTo>
                  <a:lnTo>
                    <a:pt x="0" y="315125"/>
                  </a:lnTo>
                  <a:lnTo>
                    <a:pt x="223456" y="315125"/>
                  </a:lnTo>
                  <a:lnTo>
                    <a:pt x="223456" y="420154"/>
                  </a:lnTo>
                  <a:lnTo>
                    <a:pt x="433539" y="210083"/>
                  </a:lnTo>
                  <a:lnTo>
                    <a:pt x="223456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2190" y="2933801"/>
              <a:ext cx="433705" cy="420370"/>
            </a:xfrm>
            <a:custGeom>
              <a:avLst/>
              <a:gdLst/>
              <a:ahLst/>
              <a:cxnLst/>
              <a:rect l="l" t="t" r="r" b="b"/>
              <a:pathLst>
                <a:path w="433704" h="420370">
                  <a:moveTo>
                    <a:pt x="0" y="105041"/>
                  </a:moveTo>
                  <a:lnTo>
                    <a:pt x="223456" y="105041"/>
                  </a:lnTo>
                  <a:lnTo>
                    <a:pt x="223456" y="0"/>
                  </a:lnTo>
                  <a:lnTo>
                    <a:pt x="433539" y="210083"/>
                  </a:lnTo>
                  <a:lnTo>
                    <a:pt x="223456" y="420154"/>
                  </a:lnTo>
                  <a:lnTo>
                    <a:pt x="223456" y="315125"/>
                  </a:lnTo>
                  <a:lnTo>
                    <a:pt x="0" y="315125"/>
                  </a:lnTo>
                  <a:lnTo>
                    <a:pt x="0" y="105041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46001" y="2933801"/>
              <a:ext cx="619760" cy="372110"/>
            </a:xfrm>
            <a:custGeom>
              <a:avLst/>
              <a:gdLst/>
              <a:ahLst/>
              <a:cxnLst/>
              <a:rect l="l" t="t" r="r" b="b"/>
              <a:pathLst>
                <a:path w="619760" h="372110">
                  <a:moveTo>
                    <a:pt x="433539" y="0"/>
                  </a:moveTo>
                  <a:lnTo>
                    <a:pt x="433539" y="92900"/>
                  </a:lnTo>
                  <a:lnTo>
                    <a:pt x="0" y="92900"/>
                  </a:lnTo>
                  <a:lnTo>
                    <a:pt x="0" y="278701"/>
                  </a:lnTo>
                  <a:lnTo>
                    <a:pt x="433539" y="278701"/>
                  </a:lnTo>
                  <a:lnTo>
                    <a:pt x="433539" y="371602"/>
                  </a:lnTo>
                  <a:lnTo>
                    <a:pt x="619340" y="185801"/>
                  </a:lnTo>
                  <a:lnTo>
                    <a:pt x="433539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46001" y="2933801"/>
              <a:ext cx="619760" cy="372110"/>
            </a:xfrm>
            <a:custGeom>
              <a:avLst/>
              <a:gdLst/>
              <a:ahLst/>
              <a:cxnLst/>
              <a:rect l="l" t="t" r="r" b="b"/>
              <a:pathLst>
                <a:path w="619760" h="372110">
                  <a:moveTo>
                    <a:pt x="0" y="92900"/>
                  </a:moveTo>
                  <a:lnTo>
                    <a:pt x="433539" y="92900"/>
                  </a:lnTo>
                  <a:lnTo>
                    <a:pt x="433539" y="0"/>
                  </a:lnTo>
                  <a:lnTo>
                    <a:pt x="619340" y="185801"/>
                  </a:lnTo>
                  <a:lnTo>
                    <a:pt x="433539" y="371602"/>
                  </a:lnTo>
                  <a:lnTo>
                    <a:pt x="433539" y="278701"/>
                  </a:lnTo>
                  <a:lnTo>
                    <a:pt x="0" y="278701"/>
                  </a:lnTo>
                  <a:lnTo>
                    <a:pt x="0" y="92900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8210" y="2933801"/>
              <a:ext cx="557530" cy="358775"/>
            </a:xfrm>
            <a:custGeom>
              <a:avLst/>
              <a:gdLst/>
              <a:ahLst/>
              <a:cxnLst/>
              <a:rect l="l" t="t" r="r" b="b"/>
              <a:pathLst>
                <a:path w="557529" h="358775">
                  <a:moveTo>
                    <a:pt x="378294" y="0"/>
                  </a:moveTo>
                  <a:lnTo>
                    <a:pt x="378294" y="89560"/>
                  </a:lnTo>
                  <a:lnTo>
                    <a:pt x="0" y="89560"/>
                  </a:lnTo>
                  <a:lnTo>
                    <a:pt x="0" y="268668"/>
                  </a:lnTo>
                  <a:lnTo>
                    <a:pt x="378294" y="268668"/>
                  </a:lnTo>
                  <a:lnTo>
                    <a:pt x="378294" y="358228"/>
                  </a:lnTo>
                  <a:lnTo>
                    <a:pt x="557403" y="179120"/>
                  </a:lnTo>
                  <a:lnTo>
                    <a:pt x="378294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8210" y="2933801"/>
              <a:ext cx="557530" cy="358775"/>
            </a:xfrm>
            <a:custGeom>
              <a:avLst/>
              <a:gdLst/>
              <a:ahLst/>
              <a:cxnLst/>
              <a:rect l="l" t="t" r="r" b="b"/>
              <a:pathLst>
                <a:path w="557529" h="358775">
                  <a:moveTo>
                    <a:pt x="0" y="89560"/>
                  </a:moveTo>
                  <a:lnTo>
                    <a:pt x="378294" y="89560"/>
                  </a:lnTo>
                  <a:lnTo>
                    <a:pt x="378294" y="0"/>
                  </a:lnTo>
                  <a:lnTo>
                    <a:pt x="557403" y="179120"/>
                  </a:lnTo>
                  <a:lnTo>
                    <a:pt x="378294" y="358228"/>
                  </a:lnTo>
                  <a:lnTo>
                    <a:pt x="378294" y="268668"/>
                  </a:lnTo>
                  <a:lnTo>
                    <a:pt x="0" y="268668"/>
                  </a:lnTo>
                  <a:lnTo>
                    <a:pt x="0" y="89560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09153" y="3491204"/>
              <a:ext cx="433705" cy="495934"/>
            </a:xfrm>
            <a:custGeom>
              <a:avLst/>
              <a:gdLst/>
              <a:ahLst/>
              <a:cxnLst/>
              <a:rect l="l" t="t" r="r" b="b"/>
              <a:pathLst>
                <a:path w="433704" h="495935">
                  <a:moveTo>
                    <a:pt x="325158" y="0"/>
                  </a:moveTo>
                  <a:lnTo>
                    <a:pt x="108381" y="0"/>
                  </a:lnTo>
                  <a:lnTo>
                    <a:pt x="108381" y="278701"/>
                  </a:lnTo>
                  <a:lnTo>
                    <a:pt x="0" y="278701"/>
                  </a:lnTo>
                  <a:lnTo>
                    <a:pt x="216763" y="495465"/>
                  </a:lnTo>
                  <a:lnTo>
                    <a:pt x="433539" y="278701"/>
                  </a:lnTo>
                  <a:lnTo>
                    <a:pt x="325158" y="278701"/>
                  </a:lnTo>
                  <a:lnTo>
                    <a:pt x="325158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9153" y="3491204"/>
              <a:ext cx="433705" cy="495934"/>
            </a:xfrm>
            <a:custGeom>
              <a:avLst/>
              <a:gdLst/>
              <a:ahLst/>
              <a:cxnLst/>
              <a:rect l="l" t="t" r="r" b="b"/>
              <a:pathLst>
                <a:path w="433704" h="495935">
                  <a:moveTo>
                    <a:pt x="0" y="278701"/>
                  </a:moveTo>
                  <a:lnTo>
                    <a:pt x="108381" y="278701"/>
                  </a:lnTo>
                  <a:lnTo>
                    <a:pt x="108381" y="0"/>
                  </a:lnTo>
                  <a:lnTo>
                    <a:pt x="325158" y="0"/>
                  </a:lnTo>
                  <a:lnTo>
                    <a:pt x="325158" y="278701"/>
                  </a:lnTo>
                  <a:lnTo>
                    <a:pt x="433539" y="278701"/>
                  </a:lnTo>
                  <a:lnTo>
                    <a:pt x="216763" y="495465"/>
                  </a:lnTo>
                  <a:lnTo>
                    <a:pt x="0" y="278701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75006" y="4234408"/>
              <a:ext cx="1053465" cy="681355"/>
            </a:xfrm>
            <a:custGeom>
              <a:avLst/>
              <a:gdLst/>
              <a:ahLst/>
              <a:cxnLst/>
              <a:rect l="l" t="t" r="r" b="b"/>
              <a:pathLst>
                <a:path w="1053465" h="681354">
                  <a:moveTo>
                    <a:pt x="0" y="113550"/>
                  </a:moveTo>
                  <a:lnTo>
                    <a:pt x="8923" y="69351"/>
                  </a:lnTo>
                  <a:lnTo>
                    <a:pt x="33258" y="33258"/>
                  </a:lnTo>
                  <a:lnTo>
                    <a:pt x="69351" y="8923"/>
                  </a:lnTo>
                  <a:lnTo>
                    <a:pt x="113550" y="0"/>
                  </a:lnTo>
                  <a:lnTo>
                    <a:pt x="939330" y="0"/>
                  </a:lnTo>
                  <a:lnTo>
                    <a:pt x="983527" y="8923"/>
                  </a:lnTo>
                  <a:lnTo>
                    <a:pt x="1019616" y="33258"/>
                  </a:lnTo>
                  <a:lnTo>
                    <a:pt x="1043946" y="69351"/>
                  </a:lnTo>
                  <a:lnTo>
                    <a:pt x="1052868" y="113550"/>
                  </a:lnTo>
                  <a:lnTo>
                    <a:pt x="1052868" y="567728"/>
                  </a:lnTo>
                  <a:lnTo>
                    <a:pt x="1043946" y="611927"/>
                  </a:lnTo>
                  <a:lnTo>
                    <a:pt x="1019616" y="648020"/>
                  </a:lnTo>
                  <a:lnTo>
                    <a:pt x="983527" y="672355"/>
                  </a:lnTo>
                  <a:lnTo>
                    <a:pt x="939330" y="681278"/>
                  </a:lnTo>
                  <a:lnTo>
                    <a:pt x="113550" y="681278"/>
                  </a:lnTo>
                  <a:lnTo>
                    <a:pt x="69351" y="672355"/>
                  </a:lnTo>
                  <a:lnTo>
                    <a:pt x="33258" y="648020"/>
                  </a:lnTo>
                  <a:lnTo>
                    <a:pt x="8923" y="611927"/>
                  </a:lnTo>
                  <a:lnTo>
                    <a:pt x="0" y="567728"/>
                  </a:lnTo>
                  <a:lnTo>
                    <a:pt x="0" y="113550"/>
                  </a:lnTo>
                  <a:close/>
                </a:path>
              </a:pathLst>
            </a:custGeom>
            <a:ln w="22021">
              <a:solidFill>
                <a:srgbClr val="C96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59920" y="4324525"/>
            <a:ext cx="701675" cy="494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38100">
              <a:lnSpc>
                <a:spcPts val="1820"/>
              </a:lnSpc>
              <a:spcBef>
                <a:spcPts val="204"/>
              </a:spcBef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6. Varış  bildirimi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44237" y="4023845"/>
            <a:ext cx="2842895" cy="1077595"/>
            <a:chOff x="4744237" y="4023845"/>
            <a:chExt cx="2842895" cy="1077595"/>
          </a:xfrm>
        </p:grpSpPr>
        <p:sp>
          <p:nvSpPr>
            <p:cNvPr id="25" name="object 25"/>
            <p:cNvSpPr/>
            <p:nvPr/>
          </p:nvSpPr>
          <p:spPr>
            <a:xfrm>
              <a:off x="7327874" y="4358271"/>
              <a:ext cx="248285" cy="420370"/>
            </a:xfrm>
            <a:custGeom>
              <a:avLst/>
              <a:gdLst/>
              <a:ahLst/>
              <a:cxnLst/>
              <a:rect l="l" t="t" r="r" b="b"/>
              <a:pathLst>
                <a:path w="248284" h="420370">
                  <a:moveTo>
                    <a:pt x="123863" y="0"/>
                  </a:moveTo>
                  <a:lnTo>
                    <a:pt x="0" y="210083"/>
                  </a:lnTo>
                  <a:lnTo>
                    <a:pt x="123863" y="420166"/>
                  </a:lnTo>
                  <a:lnTo>
                    <a:pt x="123863" y="315125"/>
                  </a:lnTo>
                  <a:lnTo>
                    <a:pt x="247738" y="315125"/>
                  </a:lnTo>
                  <a:lnTo>
                    <a:pt x="247738" y="105041"/>
                  </a:lnTo>
                  <a:lnTo>
                    <a:pt x="123863" y="105041"/>
                  </a:lnTo>
                  <a:lnTo>
                    <a:pt x="123863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27874" y="4358271"/>
              <a:ext cx="248285" cy="420370"/>
            </a:xfrm>
            <a:custGeom>
              <a:avLst/>
              <a:gdLst/>
              <a:ahLst/>
              <a:cxnLst/>
              <a:rect l="l" t="t" r="r" b="b"/>
              <a:pathLst>
                <a:path w="248284" h="420370">
                  <a:moveTo>
                    <a:pt x="0" y="210083"/>
                  </a:moveTo>
                  <a:lnTo>
                    <a:pt x="123863" y="0"/>
                  </a:lnTo>
                  <a:lnTo>
                    <a:pt x="123863" y="105041"/>
                  </a:lnTo>
                  <a:lnTo>
                    <a:pt x="247738" y="105041"/>
                  </a:lnTo>
                  <a:lnTo>
                    <a:pt x="247738" y="315125"/>
                  </a:lnTo>
                  <a:lnTo>
                    <a:pt x="123863" y="315125"/>
                  </a:lnTo>
                  <a:lnTo>
                    <a:pt x="123863" y="420166"/>
                  </a:lnTo>
                  <a:lnTo>
                    <a:pt x="0" y="210083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44237" y="4023845"/>
              <a:ext cx="1203528" cy="1077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88598" y="4048607"/>
              <a:ext cx="1114805" cy="9909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88598" y="4048607"/>
              <a:ext cx="1115060" cy="991235"/>
            </a:xfrm>
            <a:custGeom>
              <a:avLst/>
              <a:gdLst/>
              <a:ahLst/>
              <a:cxnLst/>
              <a:rect l="l" t="t" r="r" b="b"/>
              <a:pathLst>
                <a:path w="1115060" h="991235">
                  <a:moveTo>
                    <a:pt x="0" y="247738"/>
                  </a:moveTo>
                  <a:lnTo>
                    <a:pt x="247738" y="247738"/>
                  </a:lnTo>
                  <a:lnTo>
                    <a:pt x="247738" y="0"/>
                  </a:lnTo>
                  <a:lnTo>
                    <a:pt x="867067" y="0"/>
                  </a:lnTo>
                  <a:lnTo>
                    <a:pt x="867067" y="247738"/>
                  </a:lnTo>
                  <a:lnTo>
                    <a:pt x="1114806" y="247738"/>
                  </a:lnTo>
                  <a:lnTo>
                    <a:pt x="1114806" y="743204"/>
                  </a:lnTo>
                  <a:lnTo>
                    <a:pt x="867067" y="743204"/>
                  </a:lnTo>
                  <a:lnTo>
                    <a:pt x="867067" y="990942"/>
                  </a:lnTo>
                  <a:lnTo>
                    <a:pt x="247738" y="990942"/>
                  </a:lnTo>
                  <a:lnTo>
                    <a:pt x="247738" y="743204"/>
                  </a:lnTo>
                  <a:lnTo>
                    <a:pt x="0" y="743204"/>
                  </a:lnTo>
                  <a:lnTo>
                    <a:pt x="0" y="247738"/>
                  </a:lnTo>
                  <a:close/>
                </a:path>
              </a:pathLst>
            </a:custGeom>
            <a:ln w="8255">
              <a:solidFill>
                <a:srgbClr val="C865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084860" y="4293562"/>
            <a:ext cx="540385" cy="494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19050">
              <a:lnSpc>
                <a:spcPts val="1820"/>
              </a:lnSpc>
              <a:spcBef>
                <a:spcPts val="204"/>
              </a:spcBef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7.Risk  analizi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52471" y="4085102"/>
            <a:ext cx="2007235" cy="1016635"/>
            <a:chOff x="2452471" y="4085102"/>
            <a:chExt cx="2007235" cy="1016635"/>
          </a:xfrm>
        </p:grpSpPr>
        <p:sp>
          <p:nvSpPr>
            <p:cNvPr id="32" name="object 32"/>
            <p:cNvSpPr/>
            <p:nvPr/>
          </p:nvSpPr>
          <p:spPr>
            <a:xfrm>
              <a:off x="2452471" y="4085102"/>
              <a:ext cx="2007082" cy="10161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97048" y="4110545"/>
              <a:ext cx="1919947" cy="929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97048" y="4110545"/>
              <a:ext cx="1920239" cy="929005"/>
            </a:xfrm>
            <a:custGeom>
              <a:avLst/>
              <a:gdLst/>
              <a:ahLst/>
              <a:cxnLst/>
              <a:rect l="l" t="t" r="r" b="b"/>
              <a:pathLst>
                <a:path w="1920239" h="929004">
                  <a:moveTo>
                    <a:pt x="0" y="464502"/>
                  </a:moveTo>
                  <a:lnTo>
                    <a:pt x="232257" y="0"/>
                  </a:lnTo>
                  <a:lnTo>
                    <a:pt x="1687690" y="0"/>
                  </a:lnTo>
                  <a:lnTo>
                    <a:pt x="1919947" y="464502"/>
                  </a:lnTo>
                  <a:lnTo>
                    <a:pt x="1687690" y="929004"/>
                  </a:lnTo>
                  <a:lnTo>
                    <a:pt x="232257" y="929004"/>
                  </a:lnTo>
                  <a:lnTo>
                    <a:pt x="0" y="464502"/>
                  </a:lnTo>
                  <a:close/>
                </a:path>
              </a:pathLst>
            </a:custGeom>
            <a:ln w="8255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917393" y="4324525"/>
            <a:ext cx="1097915" cy="494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14960" marR="5080" indent="-315595">
              <a:lnSpc>
                <a:spcPts val="1820"/>
              </a:lnSpc>
              <a:spcBef>
                <a:spcPts val="204"/>
              </a:spcBef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8.Özet</a:t>
            </a:r>
            <a:r>
              <a:rPr sz="1550" b="1" spc="-6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50" b="1" spc="5" dirty="0">
                <a:solidFill>
                  <a:srgbClr val="19459D"/>
                </a:solidFill>
                <a:latin typeface="Carlito"/>
                <a:cs typeface="Carlito"/>
              </a:rPr>
              <a:t>beyan  </a:t>
            </a: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onayı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81401" y="4391386"/>
            <a:ext cx="3334385" cy="2133600"/>
            <a:chOff x="2981401" y="4391386"/>
            <a:chExt cx="3334385" cy="2133600"/>
          </a:xfrm>
        </p:grpSpPr>
        <p:sp>
          <p:nvSpPr>
            <p:cNvPr id="37" name="object 37"/>
            <p:cNvSpPr/>
            <p:nvPr/>
          </p:nvSpPr>
          <p:spPr>
            <a:xfrm>
              <a:off x="5731560" y="4456252"/>
              <a:ext cx="583750" cy="342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36170" y="4606556"/>
              <a:ext cx="339090" cy="5715"/>
            </a:xfrm>
            <a:custGeom>
              <a:avLst/>
              <a:gdLst/>
              <a:ahLst/>
              <a:cxnLst/>
              <a:rect l="l" t="t" r="r" b="b"/>
              <a:pathLst>
                <a:path w="339089" h="5714">
                  <a:moveTo>
                    <a:pt x="-16516" y="2825"/>
                  </a:moveTo>
                  <a:lnTo>
                    <a:pt x="355352" y="2825"/>
                  </a:lnTo>
                </a:path>
              </a:pathLst>
            </a:custGeom>
            <a:ln w="38684">
              <a:solidFill>
                <a:srgbClr val="5A9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03404" y="4533996"/>
              <a:ext cx="149235" cy="1483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59593" y="4391386"/>
              <a:ext cx="706264" cy="3423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63961" y="4544174"/>
              <a:ext cx="462915" cy="1905"/>
            </a:xfrm>
            <a:custGeom>
              <a:avLst/>
              <a:gdLst/>
              <a:ahLst/>
              <a:cxnLst/>
              <a:rect l="l" t="t" r="r" b="b"/>
              <a:pathLst>
                <a:path w="462914" h="1904">
                  <a:moveTo>
                    <a:pt x="462699" y="1282"/>
                  </a:moveTo>
                  <a:lnTo>
                    <a:pt x="0" y="0"/>
                  </a:lnTo>
                </a:path>
              </a:pathLst>
            </a:custGeom>
            <a:ln w="33032">
              <a:solidFill>
                <a:srgbClr val="5A9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31195" y="4470256"/>
              <a:ext cx="148417" cy="1483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92513" y="5163413"/>
              <a:ext cx="748030" cy="867410"/>
            </a:xfrm>
            <a:custGeom>
              <a:avLst/>
              <a:gdLst/>
              <a:ahLst/>
              <a:cxnLst/>
              <a:rect l="l" t="t" r="r" b="b"/>
              <a:pathLst>
                <a:path w="748029" h="867410">
                  <a:moveTo>
                    <a:pt x="186918" y="0"/>
                  </a:moveTo>
                  <a:lnTo>
                    <a:pt x="0" y="0"/>
                  </a:lnTo>
                  <a:lnTo>
                    <a:pt x="0" y="773620"/>
                  </a:lnTo>
                  <a:lnTo>
                    <a:pt x="560743" y="773620"/>
                  </a:lnTo>
                  <a:lnTo>
                    <a:pt x="560743" y="867067"/>
                  </a:lnTo>
                  <a:lnTo>
                    <a:pt x="747661" y="680161"/>
                  </a:lnTo>
                  <a:lnTo>
                    <a:pt x="560743" y="493242"/>
                  </a:lnTo>
                  <a:lnTo>
                    <a:pt x="560743" y="586701"/>
                  </a:lnTo>
                  <a:lnTo>
                    <a:pt x="186918" y="586701"/>
                  </a:lnTo>
                  <a:lnTo>
                    <a:pt x="186918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92513" y="5163413"/>
              <a:ext cx="748030" cy="867410"/>
            </a:xfrm>
            <a:custGeom>
              <a:avLst/>
              <a:gdLst/>
              <a:ahLst/>
              <a:cxnLst/>
              <a:rect l="l" t="t" r="r" b="b"/>
              <a:pathLst>
                <a:path w="748029" h="867410">
                  <a:moveTo>
                    <a:pt x="186918" y="0"/>
                  </a:moveTo>
                  <a:lnTo>
                    <a:pt x="186918" y="586701"/>
                  </a:lnTo>
                  <a:lnTo>
                    <a:pt x="560743" y="586701"/>
                  </a:lnTo>
                  <a:lnTo>
                    <a:pt x="560743" y="493242"/>
                  </a:lnTo>
                  <a:lnTo>
                    <a:pt x="747661" y="680161"/>
                  </a:lnTo>
                  <a:lnTo>
                    <a:pt x="560743" y="867067"/>
                  </a:lnTo>
                  <a:lnTo>
                    <a:pt x="560743" y="773620"/>
                  </a:lnTo>
                  <a:lnTo>
                    <a:pt x="0" y="773620"/>
                  </a:lnTo>
                  <a:lnTo>
                    <a:pt x="0" y="0"/>
                  </a:lnTo>
                  <a:lnTo>
                    <a:pt x="186918" y="0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53307" y="5508437"/>
              <a:ext cx="2068334" cy="10161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7655" y="5535015"/>
              <a:ext cx="1981873" cy="9290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7655" y="5535015"/>
              <a:ext cx="1982470" cy="929005"/>
            </a:xfrm>
            <a:custGeom>
              <a:avLst/>
              <a:gdLst/>
              <a:ahLst/>
              <a:cxnLst/>
              <a:rect l="l" t="t" r="r" b="b"/>
              <a:pathLst>
                <a:path w="1982470" h="929004">
                  <a:moveTo>
                    <a:pt x="0" y="154838"/>
                  </a:moveTo>
                  <a:lnTo>
                    <a:pt x="7893" y="105899"/>
                  </a:lnTo>
                  <a:lnTo>
                    <a:pt x="29872" y="63395"/>
                  </a:lnTo>
                  <a:lnTo>
                    <a:pt x="63389" y="29876"/>
                  </a:lnTo>
                  <a:lnTo>
                    <a:pt x="105894" y="7894"/>
                  </a:lnTo>
                  <a:lnTo>
                    <a:pt x="154838" y="0"/>
                  </a:lnTo>
                  <a:lnTo>
                    <a:pt x="1827047" y="0"/>
                  </a:lnTo>
                  <a:lnTo>
                    <a:pt x="1875986" y="7894"/>
                  </a:lnTo>
                  <a:lnTo>
                    <a:pt x="1918490" y="29876"/>
                  </a:lnTo>
                  <a:lnTo>
                    <a:pt x="1952009" y="63395"/>
                  </a:lnTo>
                  <a:lnTo>
                    <a:pt x="1973991" y="105899"/>
                  </a:lnTo>
                  <a:lnTo>
                    <a:pt x="1981885" y="154838"/>
                  </a:lnTo>
                  <a:lnTo>
                    <a:pt x="1981885" y="774166"/>
                  </a:lnTo>
                  <a:lnTo>
                    <a:pt x="1973991" y="823110"/>
                  </a:lnTo>
                  <a:lnTo>
                    <a:pt x="1952009" y="865615"/>
                  </a:lnTo>
                  <a:lnTo>
                    <a:pt x="1918490" y="899132"/>
                  </a:lnTo>
                  <a:lnTo>
                    <a:pt x="1875986" y="921111"/>
                  </a:lnTo>
                  <a:lnTo>
                    <a:pt x="1827047" y="929004"/>
                  </a:lnTo>
                  <a:lnTo>
                    <a:pt x="154838" y="929004"/>
                  </a:lnTo>
                  <a:lnTo>
                    <a:pt x="105894" y="921111"/>
                  </a:lnTo>
                  <a:lnTo>
                    <a:pt x="63389" y="899132"/>
                  </a:lnTo>
                  <a:lnTo>
                    <a:pt x="29872" y="865615"/>
                  </a:lnTo>
                  <a:lnTo>
                    <a:pt x="7893" y="823110"/>
                  </a:lnTo>
                  <a:lnTo>
                    <a:pt x="0" y="774166"/>
                  </a:lnTo>
                  <a:lnTo>
                    <a:pt x="0" y="154838"/>
                  </a:lnTo>
                  <a:close/>
                </a:path>
              </a:pathLst>
            </a:custGeom>
            <a:ln w="8255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081625" y="5630085"/>
            <a:ext cx="1430020" cy="737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1825">
              <a:lnSpc>
                <a:spcPts val="1839"/>
              </a:lnSpc>
              <a:spcBef>
                <a:spcPts val="110"/>
              </a:spcBef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9.</a:t>
            </a:r>
            <a:endParaRPr sz="1550">
              <a:latin typeface="Carlito"/>
              <a:cs typeface="Carlito"/>
            </a:endParaRPr>
          </a:p>
          <a:p>
            <a:pPr marL="157480" indent="-158115">
              <a:lnSpc>
                <a:spcPts val="1839"/>
              </a:lnSpc>
              <a:buSzPct val="93548"/>
              <a:buFont typeface="Wingdings"/>
              <a:buChar char=""/>
              <a:tabLst>
                <a:tab pos="158115" algn="l"/>
              </a:tabLst>
            </a:pP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Geçici</a:t>
            </a:r>
            <a:r>
              <a:rPr sz="1550" b="1" spc="-10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19459D"/>
                </a:solidFill>
                <a:latin typeface="Carlito"/>
                <a:cs typeface="Carlito"/>
              </a:rPr>
              <a:t>depolma</a:t>
            </a:r>
            <a:endParaRPr sz="1550">
              <a:latin typeface="Carlito"/>
              <a:cs typeface="Carlito"/>
            </a:endParaRPr>
          </a:p>
          <a:p>
            <a:pPr marL="448945" lvl="1" indent="-158750">
              <a:lnSpc>
                <a:spcPct val="100000"/>
              </a:lnSpc>
              <a:spcBef>
                <a:spcPts val="45"/>
              </a:spcBef>
              <a:buSzPct val="93548"/>
              <a:buFont typeface="Wingdings"/>
              <a:buChar char=""/>
              <a:tabLst>
                <a:tab pos="449580" algn="l"/>
              </a:tabLst>
            </a:pPr>
            <a:r>
              <a:rPr sz="1550" b="1" spc="5" dirty="0">
                <a:solidFill>
                  <a:srgbClr val="19459D"/>
                </a:solidFill>
                <a:latin typeface="Carlito"/>
                <a:cs typeface="Carlito"/>
              </a:rPr>
              <a:t>Antrepo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830455" y="5259802"/>
            <a:ext cx="2964180" cy="1438275"/>
            <a:chOff x="5830455" y="5259802"/>
            <a:chExt cx="2964180" cy="1438275"/>
          </a:xfrm>
        </p:grpSpPr>
        <p:sp>
          <p:nvSpPr>
            <p:cNvPr id="50" name="object 50"/>
            <p:cNvSpPr/>
            <p:nvPr/>
          </p:nvSpPr>
          <p:spPr>
            <a:xfrm>
              <a:off x="5841466" y="5782767"/>
              <a:ext cx="805180" cy="495934"/>
            </a:xfrm>
            <a:custGeom>
              <a:avLst/>
              <a:gdLst/>
              <a:ahLst/>
              <a:cxnLst/>
              <a:rect l="l" t="t" r="r" b="b"/>
              <a:pathLst>
                <a:path w="805179" h="495935">
                  <a:moveTo>
                    <a:pt x="557403" y="0"/>
                  </a:moveTo>
                  <a:lnTo>
                    <a:pt x="557403" y="123863"/>
                  </a:lnTo>
                  <a:lnTo>
                    <a:pt x="0" y="123863"/>
                  </a:lnTo>
                  <a:lnTo>
                    <a:pt x="0" y="371601"/>
                  </a:lnTo>
                  <a:lnTo>
                    <a:pt x="557403" y="371601"/>
                  </a:lnTo>
                  <a:lnTo>
                    <a:pt x="557403" y="495465"/>
                  </a:lnTo>
                  <a:lnTo>
                    <a:pt x="805141" y="247726"/>
                  </a:lnTo>
                  <a:lnTo>
                    <a:pt x="557403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41466" y="5782767"/>
              <a:ext cx="805180" cy="495934"/>
            </a:xfrm>
            <a:custGeom>
              <a:avLst/>
              <a:gdLst/>
              <a:ahLst/>
              <a:cxnLst/>
              <a:rect l="l" t="t" r="r" b="b"/>
              <a:pathLst>
                <a:path w="805179" h="495935">
                  <a:moveTo>
                    <a:pt x="0" y="123863"/>
                  </a:moveTo>
                  <a:lnTo>
                    <a:pt x="557403" y="123863"/>
                  </a:lnTo>
                  <a:lnTo>
                    <a:pt x="557403" y="0"/>
                  </a:lnTo>
                  <a:lnTo>
                    <a:pt x="805141" y="247726"/>
                  </a:lnTo>
                  <a:lnTo>
                    <a:pt x="557403" y="495465"/>
                  </a:lnTo>
                  <a:lnTo>
                    <a:pt x="557403" y="371601"/>
                  </a:lnTo>
                  <a:lnTo>
                    <a:pt x="0" y="371601"/>
                  </a:lnTo>
                  <a:lnTo>
                    <a:pt x="0" y="123863"/>
                  </a:lnTo>
                  <a:close/>
                </a:path>
              </a:pathLst>
            </a:custGeom>
            <a:ln w="22021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64845" y="5259802"/>
              <a:ext cx="2129599" cy="14377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08546" y="5287289"/>
              <a:ext cx="2043798" cy="13501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08546" y="5287276"/>
              <a:ext cx="2044064" cy="1350645"/>
            </a:xfrm>
            <a:custGeom>
              <a:avLst/>
              <a:gdLst/>
              <a:ahLst/>
              <a:cxnLst/>
              <a:rect l="l" t="t" r="r" b="b"/>
              <a:pathLst>
                <a:path w="2044065" h="1350645">
                  <a:moveTo>
                    <a:pt x="0" y="675081"/>
                  </a:moveTo>
                  <a:lnTo>
                    <a:pt x="337540" y="0"/>
                  </a:lnTo>
                  <a:lnTo>
                    <a:pt x="1706270" y="0"/>
                  </a:lnTo>
                  <a:lnTo>
                    <a:pt x="2043811" y="675081"/>
                  </a:lnTo>
                  <a:lnTo>
                    <a:pt x="1706270" y="1350162"/>
                  </a:lnTo>
                  <a:lnTo>
                    <a:pt x="337540" y="1350162"/>
                  </a:lnTo>
                  <a:lnTo>
                    <a:pt x="0" y="675081"/>
                  </a:lnTo>
                  <a:close/>
                </a:path>
              </a:pathLst>
            </a:custGeom>
            <a:ln w="8255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191815" y="5421169"/>
            <a:ext cx="1096010" cy="1073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30480">
              <a:lnSpc>
                <a:spcPct val="101600"/>
              </a:lnSpc>
              <a:spcBef>
                <a:spcPts val="110"/>
              </a:spcBef>
            </a:pPr>
            <a:r>
              <a:rPr sz="1350" b="1" spc="15" dirty="0">
                <a:solidFill>
                  <a:srgbClr val="19459D"/>
                </a:solidFill>
                <a:latin typeface="Carlito"/>
                <a:cs typeface="Carlito"/>
              </a:rPr>
              <a:t>10. </a:t>
            </a:r>
            <a:r>
              <a:rPr sz="1350" b="1" spc="10" dirty="0">
                <a:solidFill>
                  <a:srgbClr val="19459D"/>
                </a:solidFill>
                <a:latin typeface="Carlito"/>
                <a:cs typeface="Carlito"/>
              </a:rPr>
              <a:t>Gümrükçe  </a:t>
            </a:r>
            <a:r>
              <a:rPr sz="1350" b="1" spc="15" dirty="0">
                <a:solidFill>
                  <a:srgbClr val="19459D"/>
                </a:solidFill>
                <a:latin typeface="Carlito"/>
                <a:cs typeface="Carlito"/>
              </a:rPr>
              <a:t>onaylanmış</a:t>
            </a:r>
            <a:r>
              <a:rPr sz="1350" b="1" spc="-5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350" b="1" spc="10" dirty="0">
                <a:solidFill>
                  <a:srgbClr val="19459D"/>
                </a:solidFill>
                <a:latin typeface="Carlito"/>
                <a:cs typeface="Carlito"/>
              </a:rPr>
              <a:t>bir</a:t>
            </a:r>
            <a:endParaRPr sz="1350">
              <a:latin typeface="Carlito"/>
              <a:cs typeface="Carlito"/>
            </a:endParaRPr>
          </a:p>
          <a:p>
            <a:pPr marL="17145" marR="22860" algn="ctr">
              <a:lnSpc>
                <a:spcPct val="101600"/>
              </a:lnSpc>
            </a:pPr>
            <a:r>
              <a:rPr sz="1350" b="1" spc="15" dirty="0">
                <a:solidFill>
                  <a:srgbClr val="19459D"/>
                </a:solidFill>
                <a:latin typeface="Carlito"/>
                <a:cs typeface="Carlito"/>
              </a:rPr>
              <a:t>işlem veya  kullanıma</a:t>
            </a:r>
            <a:r>
              <a:rPr sz="1350" b="1" spc="-7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350" b="1" spc="15" dirty="0">
                <a:solidFill>
                  <a:srgbClr val="19459D"/>
                </a:solidFill>
                <a:latin typeface="Carlito"/>
                <a:cs typeface="Carlito"/>
              </a:rPr>
              <a:t>tabi  tutma</a:t>
            </a:r>
            <a:endParaRPr sz="13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393" y="1966861"/>
            <a:ext cx="8114030" cy="4888230"/>
            <a:chOff x="1066393" y="1966861"/>
            <a:chExt cx="8114030" cy="4888230"/>
          </a:xfrm>
        </p:grpSpPr>
        <p:sp>
          <p:nvSpPr>
            <p:cNvPr id="3" name="object 3"/>
            <p:cNvSpPr/>
            <p:nvPr/>
          </p:nvSpPr>
          <p:spPr>
            <a:xfrm>
              <a:off x="1066393" y="1966861"/>
              <a:ext cx="8114030" cy="4888230"/>
            </a:xfrm>
            <a:custGeom>
              <a:avLst/>
              <a:gdLst/>
              <a:ahLst/>
              <a:cxnLst/>
              <a:rect l="l" t="t" r="r" b="b"/>
              <a:pathLst>
                <a:path w="8114030" h="4888230">
                  <a:moveTo>
                    <a:pt x="8113610" y="0"/>
                  </a:moveTo>
                  <a:lnTo>
                    <a:pt x="0" y="0"/>
                  </a:lnTo>
                  <a:lnTo>
                    <a:pt x="0" y="4887747"/>
                  </a:lnTo>
                  <a:lnTo>
                    <a:pt x="8113610" y="4887747"/>
                  </a:lnTo>
                  <a:lnTo>
                    <a:pt x="8113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789" y="2058708"/>
              <a:ext cx="7846059" cy="4751070"/>
            </a:xfrm>
            <a:custGeom>
              <a:avLst/>
              <a:gdLst/>
              <a:ahLst/>
              <a:cxnLst/>
              <a:rect l="l" t="t" r="r" b="b"/>
              <a:pathLst>
                <a:path w="7846059" h="4751070">
                  <a:moveTo>
                    <a:pt x="0" y="0"/>
                  </a:moveTo>
                  <a:lnTo>
                    <a:pt x="7845513" y="0"/>
                  </a:lnTo>
                  <a:lnTo>
                    <a:pt x="7845513" y="4750612"/>
                  </a:lnTo>
                  <a:lnTo>
                    <a:pt x="0" y="4750612"/>
                  </a:lnTo>
                  <a:lnTo>
                    <a:pt x="0" y="0"/>
                  </a:lnTo>
                  <a:close/>
                </a:path>
              </a:pathLst>
            </a:custGeom>
            <a:ln w="24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31946" y="2331123"/>
            <a:ext cx="1430655" cy="953769"/>
          </a:xfrm>
          <a:prstGeom prst="rect">
            <a:avLst/>
          </a:prstGeom>
          <a:ln w="24218">
            <a:solidFill>
              <a:srgbClr val="C96962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55600" marR="149225" indent="-194310">
              <a:lnSpc>
                <a:spcPts val="2000"/>
              </a:lnSpc>
              <a:spcBef>
                <a:spcPts val="1810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2.TESLİM</a:t>
            </a:r>
            <a:r>
              <a:rPr sz="1700" b="1" spc="-7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VE  TAŞIMA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65288" y="2182533"/>
            <a:ext cx="1727835" cy="1114425"/>
            <a:chOff x="7165288" y="2182533"/>
            <a:chExt cx="1727835" cy="1114425"/>
          </a:xfrm>
        </p:grpSpPr>
        <p:sp>
          <p:nvSpPr>
            <p:cNvPr id="7" name="object 7"/>
            <p:cNvSpPr/>
            <p:nvPr/>
          </p:nvSpPr>
          <p:spPr>
            <a:xfrm>
              <a:off x="7177671" y="2194915"/>
              <a:ext cx="1703070" cy="1089660"/>
            </a:xfrm>
            <a:custGeom>
              <a:avLst/>
              <a:gdLst/>
              <a:ahLst/>
              <a:cxnLst/>
              <a:rect l="l" t="t" r="r" b="b"/>
              <a:pathLst>
                <a:path w="1703070" h="1089660">
                  <a:moveTo>
                    <a:pt x="1520977" y="0"/>
                  </a:moveTo>
                  <a:lnTo>
                    <a:pt x="181610" y="0"/>
                  </a:lnTo>
                  <a:lnTo>
                    <a:pt x="133329" y="6486"/>
                  </a:lnTo>
                  <a:lnTo>
                    <a:pt x="89946" y="24794"/>
                  </a:lnTo>
                  <a:lnTo>
                    <a:pt x="53190" y="53190"/>
                  </a:lnTo>
                  <a:lnTo>
                    <a:pt x="24794" y="89946"/>
                  </a:lnTo>
                  <a:lnTo>
                    <a:pt x="6486" y="133329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6" y="956326"/>
                  </a:lnTo>
                  <a:lnTo>
                    <a:pt x="24794" y="999708"/>
                  </a:lnTo>
                  <a:lnTo>
                    <a:pt x="53190" y="1036464"/>
                  </a:lnTo>
                  <a:lnTo>
                    <a:pt x="89946" y="1064863"/>
                  </a:lnTo>
                  <a:lnTo>
                    <a:pt x="133329" y="1083172"/>
                  </a:lnTo>
                  <a:lnTo>
                    <a:pt x="181610" y="1089660"/>
                  </a:lnTo>
                  <a:lnTo>
                    <a:pt x="1520977" y="1089660"/>
                  </a:lnTo>
                  <a:lnTo>
                    <a:pt x="1569258" y="1083172"/>
                  </a:lnTo>
                  <a:lnTo>
                    <a:pt x="1612644" y="1064863"/>
                  </a:lnTo>
                  <a:lnTo>
                    <a:pt x="1649402" y="1036464"/>
                  </a:lnTo>
                  <a:lnTo>
                    <a:pt x="1677802" y="999708"/>
                  </a:lnTo>
                  <a:lnTo>
                    <a:pt x="1696112" y="956326"/>
                  </a:lnTo>
                  <a:lnTo>
                    <a:pt x="1702600" y="908050"/>
                  </a:lnTo>
                  <a:lnTo>
                    <a:pt x="1702600" y="181610"/>
                  </a:lnTo>
                  <a:lnTo>
                    <a:pt x="1696112" y="133329"/>
                  </a:lnTo>
                  <a:lnTo>
                    <a:pt x="1677802" y="89946"/>
                  </a:lnTo>
                  <a:lnTo>
                    <a:pt x="1649402" y="53190"/>
                  </a:lnTo>
                  <a:lnTo>
                    <a:pt x="1612644" y="24794"/>
                  </a:lnTo>
                  <a:lnTo>
                    <a:pt x="1569258" y="6486"/>
                  </a:lnTo>
                  <a:lnTo>
                    <a:pt x="1520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77671" y="2194915"/>
              <a:ext cx="1703070" cy="1089660"/>
            </a:xfrm>
            <a:custGeom>
              <a:avLst/>
              <a:gdLst/>
              <a:ahLst/>
              <a:cxnLst/>
              <a:rect l="l" t="t" r="r" b="b"/>
              <a:pathLst>
                <a:path w="1703070" h="1089660">
                  <a:moveTo>
                    <a:pt x="0" y="181610"/>
                  </a:moveTo>
                  <a:lnTo>
                    <a:pt x="6486" y="133329"/>
                  </a:lnTo>
                  <a:lnTo>
                    <a:pt x="24794" y="89946"/>
                  </a:lnTo>
                  <a:lnTo>
                    <a:pt x="53190" y="53190"/>
                  </a:lnTo>
                  <a:lnTo>
                    <a:pt x="89946" y="24794"/>
                  </a:lnTo>
                  <a:lnTo>
                    <a:pt x="133329" y="6486"/>
                  </a:lnTo>
                  <a:lnTo>
                    <a:pt x="181610" y="0"/>
                  </a:lnTo>
                  <a:lnTo>
                    <a:pt x="1520990" y="0"/>
                  </a:lnTo>
                  <a:lnTo>
                    <a:pt x="1569266" y="6486"/>
                  </a:lnTo>
                  <a:lnTo>
                    <a:pt x="1612648" y="24794"/>
                  </a:lnTo>
                  <a:lnTo>
                    <a:pt x="1649404" y="53190"/>
                  </a:lnTo>
                  <a:lnTo>
                    <a:pt x="1677803" y="89946"/>
                  </a:lnTo>
                  <a:lnTo>
                    <a:pt x="1696112" y="133329"/>
                  </a:lnTo>
                  <a:lnTo>
                    <a:pt x="1702600" y="181610"/>
                  </a:lnTo>
                  <a:lnTo>
                    <a:pt x="1702600" y="908050"/>
                  </a:lnTo>
                  <a:lnTo>
                    <a:pt x="1696112" y="956326"/>
                  </a:lnTo>
                  <a:lnTo>
                    <a:pt x="1677803" y="999708"/>
                  </a:lnTo>
                  <a:lnTo>
                    <a:pt x="1649404" y="1036464"/>
                  </a:lnTo>
                  <a:lnTo>
                    <a:pt x="1612648" y="1064863"/>
                  </a:lnTo>
                  <a:lnTo>
                    <a:pt x="1569266" y="1083172"/>
                  </a:lnTo>
                  <a:lnTo>
                    <a:pt x="1520990" y="1089660"/>
                  </a:lnTo>
                  <a:lnTo>
                    <a:pt x="181610" y="1089660"/>
                  </a:lnTo>
                  <a:lnTo>
                    <a:pt x="133329" y="1083172"/>
                  </a:lnTo>
                  <a:lnTo>
                    <a:pt x="89946" y="1064863"/>
                  </a:lnTo>
                  <a:lnTo>
                    <a:pt x="53190" y="1036464"/>
                  </a:lnTo>
                  <a:lnTo>
                    <a:pt x="24794" y="999708"/>
                  </a:lnTo>
                  <a:lnTo>
                    <a:pt x="6486" y="956326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24218">
              <a:solidFill>
                <a:srgbClr val="F9A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54163" y="2378350"/>
            <a:ext cx="1369695" cy="7181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ctr">
              <a:lnSpc>
                <a:spcPct val="100600"/>
              </a:lnSpc>
              <a:spcBef>
                <a:spcPts val="115"/>
              </a:spcBef>
            </a:pP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4.Kurum</a:t>
            </a:r>
            <a:r>
              <a:rPr sz="1500" b="1" spc="-4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izinleri/ 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uygunluk  değerlendirmesi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6961" y="2263013"/>
            <a:ext cx="1362075" cy="1076325"/>
          </a:xfrm>
          <a:prstGeom prst="rect">
            <a:avLst/>
          </a:prstGeom>
          <a:ln w="24218">
            <a:solidFill>
              <a:srgbClr val="A0C374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6520" marR="83820" algn="ctr">
              <a:lnSpc>
                <a:spcPct val="100600"/>
              </a:lnSpc>
              <a:spcBef>
                <a:spcPts val="590"/>
              </a:spcBef>
            </a:pP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3.Sınır  gümrüğünde 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kontrol</a:t>
            </a:r>
            <a:r>
              <a:rPr sz="1500" b="1" dirty="0">
                <a:solidFill>
                  <a:srgbClr val="19459D"/>
                </a:solidFill>
                <a:latin typeface="Carlito"/>
                <a:cs typeface="Carlito"/>
              </a:rPr>
              <a:t>(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kantar</a:t>
            </a:r>
            <a:endParaRPr sz="1500">
              <a:latin typeface="Carlito"/>
              <a:cs typeface="Carlito"/>
            </a:endParaRPr>
          </a:p>
          <a:p>
            <a:pPr marL="5080" algn="ctr">
              <a:lnSpc>
                <a:spcPct val="100000"/>
              </a:lnSpc>
              <a:spcBef>
                <a:spcPts val="10"/>
              </a:spcBef>
            </a:pP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/x-rey)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65288" y="3817023"/>
            <a:ext cx="1795780" cy="1114425"/>
            <a:chOff x="7165288" y="3817023"/>
            <a:chExt cx="1795780" cy="1114425"/>
          </a:xfrm>
        </p:grpSpPr>
        <p:sp>
          <p:nvSpPr>
            <p:cNvPr id="12" name="object 12"/>
            <p:cNvSpPr/>
            <p:nvPr/>
          </p:nvSpPr>
          <p:spPr>
            <a:xfrm>
              <a:off x="7177671" y="3829405"/>
              <a:ext cx="1771014" cy="1089660"/>
            </a:xfrm>
            <a:custGeom>
              <a:avLst/>
              <a:gdLst/>
              <a:ahLst/>
              <a:cxnLst/>
              <a:rect l="l" t="t" r="r" b="b"/>
              <a:pathLst>
                <a:path w="1771015" h="1089660">
                  <a:moveTo>
                    <a:pt x="1589087" y="0"/>
                  </a:moveTo>
                  <a:lnTo>
                    <a:pt x="181610" y="0"/>
                  </a:lnTo>
                  <a:lnTo>
                    <a:pt x="133329" y="6486"/>
                  </a:lnTo>
                  <a:lnTo>
                    <a:pt x="89946" y="24794"/>
                  </a:lnTo>
                  <a:lnTo>
                    <a:pt x="53190" y="53190"/>
                  </a:lnTo>
                  <a:lnTo>
                    <a:pt x="24794" y="89946"/>
                  </a:lnTo>
                  <a:lnTo>
                    <a:pt x="6486" y="133329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6" y="956326"/>
                  </a:lnTo>
                  <a:lnTo>
                    <a:pt x="24794" y="999708"/>
                  </a:lnTo>
                  <a:lnTo>
                    <a:pt x="53190" y="1036464"/>
                  </a:lnTo>
                  <a:lnTo>
                    <a:pt x="89946" y="1064863"/>
                  </a:lnTo>
                  <a:lnTo>
                    <a:pt x="133329" y="1083172"/>
                  </a:lnTo>
                  <a:lnTo>
                    <a:pt x="181610" y="1089660"/>
                  </a:lnTo>
                  <a:lnTo>
                    <a:pt x="1589087" y="1089660"/>
                  </a:lnTo>
                  <a:lnTo>
                    <a:pt x="1637368" y="1083172"/>
                  </a:lnTo>
                  <a:lnTo>
                    <a:pt x="1680751" y="1064863"/>
                  </a:lnTo>
                  <a:lnTo>
                    <a:pt x="1717506" y="1036464"/>
                  </a:lnTo>
                  <a:lnTo>
                    <a:pt x="1745903" y="999708"/>
                  </a:lnTo>
                  <a:lnTo>
                    <a:pt x="1764210" y="956326"/>
                  </a:lnTo>
                  <a:lnTo>
                    <a:pt x="1770697" y="908050"/>
                  </a:lnTo>
                  <a:lnTo>
                    <a:pt x="1770697" y="181610"/>
                  </a:lnTo>
                  <a:lnTo>
                    <a:pt x="1764210" y="133329"/>
                  </a:lnTo>
                  <a:lnTo>
                    <a:pt x="1745903" y="89946"/>
                  </a:lnTo>
                  <a:lnTo>
                    <a:pt x="1717506" y="53190"/>
                  </a:lnTo>
                  <a:lnTo>
                    <a:pt x="1680751" y="24794"/>
                  </a:lnTo>
                  <a:lnTo>
                    <a:pt x="1637368" y="6486"/>
                  </a:lnTo>
                  <a:lnTo>
                    <a:pt x="1589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7671" y="3829405"/>
              <a:ext cx="1771014" cy="1089660"/>
            </a:xfrm>
            <a:custGeom>
              <a:avLst/>
              <a:gdLst/>
              <a:ahLst/>
              <a:cxnLst/>
              <a:rect l="l" t="t" r="r" b="b"/>
              <a:pathLst>
                <a:path w="1771015" h="1089660">
                  <a:moveTo>
                    <a:pt x="0" y="181610"/>
                  </a:moveTo>
                  <a:lnTo>
                    <a:pt x="6486" y="133329"/>
                  </a:lnTo>
                  <a:lnTo>
                    <a:pt x="24794" y="89946"/>
                  </a:lnTo>
                  <a:lnTo>
                    <a:pt x="53190" y="53190"/>
                  </a:lnTo>
                  <a:lnTo>
                    <a:pt x="89946" y="24794"/>
                  </a:lnTo>
                  <a:lnTo>
                    <a:pt x="133329" y="6486"/>
                  </a:lnTo>
                  <a:lnTo>
                    <a:pt x="181610" y="0"/>
                  </a:lnTo>
                  <a:lnTo>
                    <a:pt x="1589087" y="0"/>
                  </a:lnTo>
                  <a:lnTo>
                    <a:pt x="1637368" y="6486"/>
                  </a:lnTo>
                  <a:lnTo>
                    <a:pt x="1680751" y="24794"/>
                  </a:lnTo>
                  <a:lnTo>
                    <a:pt x="1717506" y="53190"/>
                  </a:lnTo>
                  <a:lnTo>
                    <a:pt x="1745903" y="89946"/>
                  </a:lnTo>
                  <a:lnTo>
                    <a:pt x="1764210" y="133329"/>
                  </a:lnTo>
                  <a:lnTo>
                    <a:pt x="1770697" y="181610"/>
                  </a:lnTo>
                  <a:lnTo>
                    <a:pt x="1770697" y="908050"/>
                  </a:lnTo>
                  <a:lnTo>
                    <a:pt x="1764210" y="956326"/>
                  </a:lnTo>
                  <a:lnTo>
                    <a:pt x="1745903" y="999708"/>
                  </a:lnTo>
                  <a:lnTo>
                    <a:pt x="1717506" y="1036464"/>
                  </a:lnTo>
                  <a:lnTo>
                    <a:pt x="1680751" y="1064863"/>
                  </a:lnTo>
                  <a:lnTo>
                    <a:pt x="1637368" y="1083172"/>
                  </a:lnTo>
                  <a:lnTo>
                    <a:pt x="1589087" y="1089660"/>
                  </a:lnTo>
                  <a:lnTo>
                    <a:pt x="181610" y="1089660"/>
                  </a:lnTo>
                  <a:lnTo>
                    <a:pt x="133329" y="1083172"/>
                  </a:lnTo>
                  <a:lnTo>
                    <a:pt x="89946" y="1064863"/>
                  </a:lnTo>
                  <a:lnTo>
                    <a:pt x="53190" y="1036464"/>
                  </a:lnTo>
                  <a:lnTo>
                    <a:pt x="24794" y="999708"/>
                  </a:lnTo>
                  <a:lnTo>
                    <a:pt x="6486" y="956326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24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19471" y="3969259"/>
            <a:ext cx="1504950" cy="807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4445" algn="ctr">
              <a:lnSpc>
                <a:spcPts val="2020"/>
              </a:lnSpc>
              <a:spcBef>
                <a:spcPts val="114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5.</a:t>
            </a:r>
            <a:endParaRPr sz="1700">
              <a:latin typeface="Carlito"/>
              <a:cs typeface="Carlito"/>
            </a:endParaRPr>
          </a:p>
          <a:p>
            <a:pPr marR="5080" algn="ctr">
              <a:lnSpc>
                <a:spcPts val="2100"/>
              </a:lnSpc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Muayene/varış  gümrüğüne</a:t>
            </a:r>
            <a:r>
              <a:rPr sz="1700" b="1" spc="-5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sevk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76451" y="2182533"/>
            <a:ext cx="1441450" cy="1441450"/>
            <a:chOff x="1376451" y="2182533"/>
            <a:chExt cx="1441450" cy="1441450"/>
          </a:xfrm>
        </p:grpSpPr>
        <p:sp>
          <p:nvSpPr>
            <p:cNvPr id="16" name="object 16"/>
            <p:cNvSpPr/>
            <p:nvPr/>
          </p:nvSpPr>
          <p:spPr>
            <a:xfrm>
              <a:off x="1388833" y="2194915"/>
              <a:ext cx="1416685" cy="1416685"/>
            </a:xfrm>
            <a:custGeom>
              <a:avLst/>
              <a:gdLst/>
              <a:ahLst/>
              <a:cxnLst/>
              <a:rect l="l" t="t" r="r" b="b"/>
              <a:pathLst>
                <a:path w="1416685" h="1416685">
                  <a:moveTo>
                    <a:pt x="708279" y="0"/>
                  </a:moveTo>
                  <a:lnTo>
                    <a:pt x="659785" y="1634"/>
                  </a:lnTo>
                  <a:lnTo>
                    <a:pt x="612169" y="6465"/>
                  </a:lnTo>
                  <a:lnTo>
                    <a:pt x="565535" y="14389"/>
                  </a:lnTo>
                  <a:lnTo>
                    <a:pt x="519990" y="25300"/>
                  </a:lnTo>
                  <a:lnTo>
                    <a:pt x="475637" y="39092"/>
                  </a:lnTo>
                  <a:lnTo>
                    <a:pt x="432584" y="55659"/>
                  </a:lnTo>
                  <a:lnTo>
                    <a:pt x="390935" y="74897"/>
                  </a:lnTo>
                  <a:lnTo>
                    <a:pt x="350796" y="96700"/>
                  </a:lnTo>
                  <a:lnTo>
                    <a:pt x="312273" y="120962"/>
                  </a:lnTo>
                  <a:lnTo>
                    <a:pt x="275470" y="147578"/>
                  </a:lnTo>
                  <a:lnTo>
                    <a:pt x="240494" y="176442"/>
                  </a:lnTo>
                  <a:lnTo>
                    <a:pt x="207449" y="207449"/>
                  </a:lnTo>
                  <a:lnTo>
                    <a:pt x="176442" y="240494"/>
                  </a:lnTo>
                  <a:lnTo>
                    <a:pt x="147578" y="275470"/>
                  </a:lnTo>
                  <a:lnTo>
                    <a:pt x="120962" y="312273"/>
                  </a:lnTo>
                  <a:lnTo>
                    <a:pt x="96700" y="350796"/>
                  </a:lnTo>
                  <a:lnTo>
                    <a:pt x="74897" y="390935"/>
                  </a:lnTo>
                  <a:lnTo>
                    <a:pt x="55659" y="432584"/>
                  </a:lnTo>
                  <a:lnTo>
                    <a:pt x="39092" y="475637"/>
                  </a:lnTo>
                  <a:lnTo>
                    <a:pt x="25300" y="519990"/>
                  </a:lnTo>
                  <a:lnTo>
                    <a:pt x="14389" y="565535"/>
                  </a:lnTo>
                  <a:lnTo>
                    <a:pt x="6465" y="612169"/>
                  </a:lnTo>
                  <a:lnTo>
                    <a:pt x="1634" y="659785"/>
                  </a:lnTo>
                  <a:lnTo>
                    <a:pt x="0" y="708278"/>
                  </a:lnTo>
                  <a:lnTo>
                    <a:pt x="1634" y="756772"/>
                  </a:lnTo>
                  <a:lnTo>
                    <a:pt x="6465" y="804388"/>
                  </a:lnTo>
                  <a:lnTo>
                    <a:pt x="14389" y="851022"/>
                  </a:lnTo>
                  <a:lnTo>
                    <a:pt x="25300" y="896567"/>
                  </a:lnTo>
                  <a:lnTo>
                    <a:pt x="39092" y="940920"/>
                  </a:lnTo>
                  <a:lnTo>
                    <a:pt x="55659" y="983973"/>
                  </a:lnTo>
                  <a:lnTo>
                    <a:pt x="74897" y="1025622"/>
                  </a:lnTo>
                  <a:lnTo>
                    <a:pt x="96700" y="1065761"/>
                  </a:lnTo>
                  <a:lnTo>
                    <a:pt x="120962" y="1104284"/>
                  </a:lnTo>
                  <a:lnTo>
                    <a:pt x="147578" y="1141087"/>
                  </a:lnTo>
                  <a:lnTo>
                    <a:pt x="176442" y="1176063"/>
                  </a:lnTo>
                  <a:lnTo>
                    <a:pt x="207449" y="1209108"/>
                  </a:lnTo>
                  <a:lnTo>
                    <a:pt x="240494" y="1240115"/>
                  </a:lnTo>
                  <a:lnTo>
                    <a:pt x="275470" y="1268979"/>
                  </a:lnTo>
                  <a:lnTo>
                    <a:pt x="312273" y="1295595"/>
                  </a:lnTo>
                  <a:lnTo>
                    <a:pt x="350796" y="1319857"/>
                  </a:lnTo>
                  <a:lnTo>
                    <a:pt x="390935" y="1341660"/>
                  </a:lnTo>
                  <a:lnTo>
                    <a:pt x="432584" y="1360898"/>
                  </a:lnTo>
                  <a:lnTo>
                    <a:pt x="475637" y="1377465"/>
                  </a:lnTo>
                  <a:lnTo>
                    <a:pt x="519990" y="1391257"/>
                  </a:lnTo>
                  <a:lnTo>
                    <a:pt x="565535" y="1402168"/>
                  </a:lnTo>
                  <a:lnTo>
                    <a:pt x="612169" y="1410092"/>
                  </a:lnTo>
                  <a:lnTo>
                    <a:pt x="659785" y="1414923"/>
                  </a:lnTo>
                  <a:lnTo>
                    <a:pt x="708279" y="1416558"/>
                  </a:lnTo>
                  <a:lnTo>
                    <a:pt x="756772" y="1414923"/>
                  </a:lnTo>
                  <a:lnTo>
                    <a:pt x="804388" y="1410092"/>
                  </a:lnTo>
                  <a:lnTo>
                    <a:pt x="851022" y="1402168"/>
                  </a:lnTo>
                  <a:lnTo>
                    <a:pt x="896567" y="1391257"/>
                  </a:lnTo>
                  <a:lnTo>
                    <a:pt x="940920" y="1377465"/>
                  </a:lnTo>
                  <a:lnTo>
                    <a:pt x="983973" y="1360898"/>
                  </a:lnTo>
                  <a:lnTo>
                    <a:pt x="1025622" y="1341660"/>
                  </a:lnTo>
                  <a:lnTo>
                    <a:pt x="1065761" y="1319857"/>
                  </a:lnTo>
                  <a:lnTo>
                    <a:pt x="1104284" y="1295595"/>
                  </a:lnTo>
                  <a:lnTo>
                    <a:pt x="1141087" y="1268979"/>
                  </a:lnTo>
                  <a:lnTo>
                    <a:pt x="1176063" y="1240115"/>
                  </a:lnTo>
                  <a:lnTo>
                    <a:pt x="1209108" y="1209108"/>
                  </a:lnTo>
                  <a:lnTo>
                    <a:pt x="1240115" y="1176063"/>
                  </a:lnTo>
                  <a:lnTo>
                    <a:pt x="1268979" y="1141087"/>
                  </a:lnTo>
                  <a:lnTo>
                    <a:pt x="1295595" y="1104284"/>
                  </a:lnTo>
                  <a:lnTo>
                    <a:pt x="1319857" y="1065761"/>
                  </a:lnTo>
                  <a:lnTo>
                    <a:pt x="1341660" y="1025622"/>
                  </a:lnTo>
                  <a:lnTo>
                    <a:pt x="1360898" y="983973"/>
                  </a:lnTo>
                  <a:lnTo>
                    <a:pt x="1377465" y="940920"/>
                  </a:lnTo>
                  <a:lnTo>
                    <a:pt x="1391257" y="896567"/>
                  </a:lnTo>
                  <a:lnTo>
                    <a:pt x="1402168" y="851022"/>
                  </a:lnTo>
                  <a:lnTo>
                    <a:pt x="1410092" y="804388"/>
                  </a:lnTo>
                  <a:lnTo>
                    <a:pt x="1414923" y="756772"/>
                  </a:lnTo>
                  <a:lnTo>
                    <a:pt x="1416558" y="708278"/>
                  </a:lnTo>
                  <a:lnTo>
                    <a:pt x="1414923" y="659785"/>
                  </a:lnTo>
                  <a:lnTo>
                    <a:pt x="1410092" y="612169"/>
                  </a:lnTo>
                  <a:lnTo>
                    <a:pt x="1402168" y="565535"/>
                  </a:lnTo>
                  <a:lnTo>
                    <a:pt x="1391257" y="519990"/>
                  </a:lnTo>
                  <a:lnTo>
                    <a:pt x="1377465" y="475637"/>
                  </a:lnTo>
                  <a:lnTo>
                    <a:pt x="1360898" y="432584"/>
                  </a:lnTo>
                  <a:lnTo>
                    <a:pt x="1341660" y="390935"/>
                  </a:lnTo>
                  <a:lnTo>
                    <a:pt x="1319857" y="350796"/>
                  </a:lnTo>
                  <a:lnTo>
                    <a:pt x="1295595" y="312273"/>
                  </a:lnTo>
                  <a:lnTo>
                    <a:pt x="1268979" y="275470"/>
                  </a:lnTo>
                  <a:lnTo>
                    <a:pt x="1240115" y="240494"/>
                  </a:lnTo>
                  <a:lnTo>
                    <a:pt x="1209108" y="207449"/>
                  </a:lnTo>
                  <a:lnTo>
                    <a:pt x="1176063" y="176442"/>
                  </a:lnTo>
                  <a:lnTo>
                    <a:pt x="1141087" y="147578"/>
                  </a:lnTo>
                  <a:lnTo>
                    <a:pt x="1104284" y="120962"/>
                  </a:lnTo>
                  <a:lnTo>
                    <a:pt x="1065761" y="96700"/>
                  </a:lnTo>
                  <a:lnTo>
                    <a:pt x="1025622" y="74897"/>
                  </a:lnTo>
                  <a:lnTo>
                    <a:pt x="983973" y="55659"/>
                  </a:lnTo>
                  <a:lnTo>
                    <a:pt x="940920" y="39092"/>
                  </a:lnTo>
                  <a:lnTo>
                    <a:pt x="896567" y="25300"/>
                  </a:lnTo>
                  <a:lnTo>
                    <a:pt x="851022" y="14389"/>
                  </a:lnTo>
                  <a:lnTo>
                    <a:pt x="804388" y="6465"/>
                  </a:lnTo>
                  <a:lnTo>
                    <a:pt x="756772" y="1634"/>
                  </a:lnTo>
                  <a:lnTo>
                    <a:pt x="708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8833" y="2194915"/>
              <a:ext cx="1416685" cy="1416685"/>
            </a:xfrm>
            <a:custGeom>
              <a:avLst/>
              <a:gdLst/>
              <a:ahLst/>
              <a:cxnLst/>
              <a:rect l="l" t="t" r="r" b="b"/>
              <a:pathLst>
                <a:path w="1416685" h="1416685">
                  <a:moveTo>
                    <a:pt x="0" y="708278"/>
                  </a:moveTo>
                  <a:lnTo>
                    <a:pt x="1634" y="659785"/>
                  </a:lnTo>
                  <a:lnTo>
                    <a:pt x="6465" y="612169"/>
                  </a:lnTo>
                  <a:lnTo>
                    <a:pt x="14389" y="565535"/>
                  </a:lnTo>
                  <a:lnTo>
                    <a:pt x="25300" y="519990"/>
                  </a:lnTo>
                  <a:lnTo>
                    <a:pt x="39092" y="475637"/>
                  </a:lnTo>
                  <a:lnTo>
                    <a:pt x="55659" y="432584"/>
                  </a:lnTo>
                  <a:lnTo>
                    <a:pt x="74897" y="390935"/>
                  </a:lnTo>
                  <a:lnTo>
                    <a:pt x="96700" y="350796"/>
                  </a:lnTo>
                  <a:lnTo>
                    <a:pt x="120962" y="312273"/>
                  </a:lnTo>
                  <a:lnTo>
                    <a:pt x="147578" y="275470"/>
                  </a:lnTo>
                  <a:lnTo>
                    <a:pt x="176442" y="240494"/>
                  </a:lnTo>
                  <a:lnTo>
                    <a:pt x="207449" y="207449"/>
                  </a:lnTo>
                  <a:lnTo>
                    <a:pt x="240494" y="176442"/>
                  </a:lnTo>
                  <a:lnTo>
                    <a:pt x="275470" y="147578"/>
                  </a:lnTo>
                  <a:lnTo>
                    <a:pt x="312273" y="120962"/>
                  </a:lnTo>
                  <a:lnTo>
                    <a:pt x="350796" y="96700"/>
                  </a:lnTo>
                  <a:lnTo>
                    <a:pt x="390935" y="74897"/>
                  </a:lnTo>
                  <a:lnTo>
                    <a:pt x="432584" y="55659"/>
                  </a:lnTo>
                  <a:lnTo>
                    <a:pt x="475637" y="39092"/>
                  </a:lnTo>
                  <a:lnTo>
                    <a:pt x="519990" y="25300"/>
                  </a:lnTo>
                  <a:lnTo>
                    <a:pt x="565535" y="14389"/>
                  </a:lnTo>
                  <a:lnTo>
                    <a:pt x="612169" y="6465"/>
                  </a:lnTo>
                  <a:lnTo>
                    <a:pt x="659785" y="1634"/>
                  </a:lnTo>
                  <a:lnTo>
                    <a:pt x="708279" y="0"/>
                  </a:lnTo>
                  <a:lnTo>
                    <a:pt x="756772" y="1634"/>
                  </a:lnTo>
                  <a:lnTo>
                    <a:pt x="804388" y="6465"/>
                  </a:lnTo>
                  <a:lnTo>
                    <a:pt x="851022" y="14389"/>
                  </a:lnTo>
                  <a:lnTo>
                    <a:pt x="896567" y="25300"/>
                  </a:lnTo>
                  <a:lnTo>
                    <a:pt x="940920" y="39092"/>
                  </a:lnTo>
                  <a:lnTo>
                    <a:pt x="983973" y="55659"/>
                  </a:lnTo>
                  <a:lnTo>
                    <a:pt x="1025622" y="74897"/>
                  </a:lnTo>
                  <a:lnTo>
                    <a:pt x="1065761" y="96700"/>
                  </a:lnTo>
                  <a:lnTo>
                    <a:pt x="1104284" y="120962"/>
                  </a:lnTo>
                  <a:lnTo>
                    <a:pt x="1141087" y="147578"/>
                  </a:lnTo>
                  <a:lnTo>
                    <a:pt x="1176063" y="176442"/>
                  </a:lnTo>
                  <a:lnTo>
                    <a:pt x="1209108" y="207449"/>
                  </a:lnTo>
                  <a:lnTo>
                    <a:pt x="1240115" y="240494"/>
                  </a:lnTo>
                  <a:lnTo>
                    <a:pt x="1268979" y="275470"/>
                  </a:lnTo>
                  <a:lnTo>
                    <a:pt x="1295595" y="312273"/>
                  </a:lnTo>
                  <a:lnTo>
                    <a:pt x="1319857" y="350796"/>
                  </a:lnTo>
                  <a:lnTo>
                    <a:pt x="1341660" y="390935"/>
                  </a:lnTo>
                  <a:lnTo>
                    <a:pt x="1360898" y="432584"/>
                  </a:lnTo>
                  <a:lnTo>
                    <a:pt x="1377465" y="475637"/>
                  </a:lnTo>
                  <a:lnTo>
                    <a:pt x="1391257" y="519990"/>
                  </a:lnTo>
                  <a:lnTo>
                    <a:pt x="1402168" y="565535"/>
                  </a:lnTo>
                  <a:lnTo>
                    <a:pt x="1410092" y="612169"/>
                  </a:lnTo>
                  <a:lnTo>
                    <a:pt x="1414923" y="659785"/>
                  </a:lnTo>
                  <a:lnTo>
                    <a:pt x="1416558" y="708278"/>
                  </a:lnTo>
                  <a:lnTo>
                    <a:pt x="1414923" y="756772"/>
                  </a:lnTo>
                  <a:lnTo>
                    <a:pt x="1410092" y="804388"/>
                  </a:lnTo>
                  <a:lnTo>
                    <a:pt x="1402168" y="851022"/>
                  </a:lnTo>
                  <a:lnTo>
                    <a:pt x="1391257" y="896567"/>
                  </a:lnTo>
                  <a:lnTo>
                    <a:pt x="1377465" y="940920"/>
                  </a:lnTo>
                  <a:lnTo>
                    <a:pt x="1360898" y="983973"/>
                  </a:lnTo>
                  <a:lnTo>
                    <a:pt x="1341660" y="1025622"/>
                  </a:lnTo>
                  <a:lnTo>
                    <a:pt x="1319857" y="1065761"/>
                  </a:lnTo>
                  <a:lnTo>
                    <a:pt x="1295595" y="1104284"/>
                  </a:lnTo>
                  <a:lnTo>
                    <a:pt x="1268979" y="1141087"/>
                  </a:lnTo>
                  <a:lnTo>
                    <a:pt x="1240115" y="1176063"/>
                  </a:lnTo>
                  <a:lnTo>
                    <a:pt x="1209108" y="1209108"/>
                  </a:lnTo>
                  <a:lnTo>
                    <a:pt x="1176063" y="1240115"/>
                  </a:lnTo>
                  <a:lnTo>
                    <a:pt x="1141087" y="1268979"/>
                  </a:lnTo>
                  <a:lnTo>
                    <a:pt x="1104284" y="1295595"/>
                  </a:lnTo>
                  <a:lnTo>
                    <a:pt x="1065761" y="1319857"/>
                  </a:lnTo>
                  <a:lnTo>
                    <a:pt x="1025622" y="1341660"/>
                  </a:lnTo>
                  <a:lnTo>
                    <a:pt x="983973" y="1360898"/>
                  </a:lnTo>
                  <a:lnTo>
                    <a:pt x="940920" y="1377465"/>
                  </a:lnTo>
                  <a:lnTo>
                    <a:pt x="896567" y="1391257"/>
                  </a:lnTo>
                  <a:lnTo>
                    <a:pt x="851022" y="1402168"/>
                  </a:lnTo>
                  <a:lnTo>
                    <a:pt x="804388" y="1410092"/>
                  </a:lnTo>
                  <a:lnTo>
                    <a:pt x="756772" y="1414923"/>
                  </a:lnTo>
                  <a:lnTo>
                    <a:pt x="708279" y="1416558"/>
                  </a:lnTo>
                  <a:lnTo>
                    <a:pt x="659785" y="1414923"/>
                  </a:lnTo>
                  <a:lnTo>
                    <a:pt x="612169" y="1410092"/>
                  </a:lnTo>
                  <a:lnTo>
                    <a:pt x="565535" y="1402168"/>
                  </a:lnTo>
                  <a:lnTo>
                    <a:pt x="519990" y="1391257"/>
                  </a:lnTo>
                  <a:lnTo>
                    <a:pt x="475637" y="1377465"/>
                  </a:lnTo>
                  <a:lnTo>
                    <a:pt x="432584" y="1360898"/>
                  </a:lnTo>
                  <a:lnTo>
                    <a:pt x="390935" y="1341660"/>
                  </a:lnTo>
                  <a:lnTo>
                    <a:pt x="350796" y="1319857"/>
                  </a:lnTo>
                  <a:lnTo>
                    <a:pt x="312273" y="1295595"/>
                  </a:lnTo>
                  <a:lnTo>
                    <a:pt x="275470" y="1268979"/>
                  </a:lnTo>
                  <a:lnTo>
                    <a:pt x="240494" y="1240115"/>
                  </a:lnTo>
                  <a:lnTo>
                    <a:pt x="207449" y="1209108"/>
                  </a:lnTo>
                  <a:lnTo>
                    <a:pt x="176442" y="1176063"/>
                  </a:lnTo>
                  <a:lnTo>
                    <a:pt x="147578" y="1141087"/>
                  </a:lnTo>
                  <a:lnTo>
                    <a:pt x="120962" y="1104284"/>
                  </a:lnTo>
                  <a:lnTo>
                    <a:pt x="96700" y="1065761"/>
                  </a:lnTo>
                  <a:lnTo>
                    <a:pt x="74897" y="1025622"/>
                  </a:lnTo>
                  <a:lnTo>
                    <a:pt x="55659" y="983973"/>
                  </a:lnTo>
                  <a:lnTo>
                    <a:pt x="39092" y="940920"/>
                  </a:lnTo>
                  <a:lnTo>
                    <a:pt x="25300" y="896567"/>
                  </a:lnTo>
                  <a:lnTo>
                    <a:pt x="14389" y="851022"/>
                  </a:lnTo>
                  <a:lnTo>
                    <a:pt x="6465" y="804388"/>
                  </a:lnTo>
                  <a:lnTo>
                    <a:pt x="1634" y="756772"/>
                  </a:lnTo>
                  <a:lnTo>
                    <a:pt x="0" y="708278"/>
                  </a:lnTo>
                  <a:close/>
                </a:path>
              </a:pathLst>
            </a:custGeom>
            <a:ln w="24218">
              <a:solidFill>
                <a:srgbClr val="5A9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18373" y="2628977"/>
            <a:ext cx="776605" cy="541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07314" marR="5080" indent="-107950">
              <a:lnSpc>
                <a:spcPts val="2000"/>
              </a:lnSpc>
              <a:spcBef>
                <a:spcPts val="215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1.</a:t>
            </a:r>
            <a:r>
              <a:rPr sz="1700" b="1" spc="-8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SATIN  </a:t>
            </a:r>
            <a:r>
              <a:rPr sz="1700" b="1" spc="10" dirty="0">
                <a:solidFill>
                  <a:srgbClr val="19459D"/>
                </a:solidFill>
                <a:latin typeface="Carlito"/>
                <a:cs typeface="Carlito"/>
              </a:rPr>
              <a:t>ALMA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74733" y="2591155"/>
            <a:ext cx="5541645" cy="2613025"/>
            <a:chOff x="2874733" y="2591155"/>
            <a:chExt cx="5541645" cy="2613025"/>
          </a:xfrm>
        </p:grpSpPr>
        <p:sp>
          <p:nvSpPr>
            <p:cNvPr id="20" name="object 20"/>
            <p:cNvSpPr/>
            <p:nvPr/>
          </p:nvSpPr>
          <p:spPr>
            <a:xfrm>
              <a:off x="2887116" y="2603538"/>
              <a:ext cx="476884" cy="462280"/>
            </a:xfrm>
            <a:custGeom>
              <a:avLst/>
              <a:gdLst/>
              <a:ahLst/>
              <a:cxnLst/>
              <a:rect l="l" t="t" r="r" b="b"/>
              <a:pathLst>
                <a:path w="476885" h="462280">
                  <a:moveTo>
                    <a:pt x="245719" y="0"/>
                  </a:moveTo>
                  <a:lnTo>
                    <a:pt x="245719" y="115506"/>
                  </a:lnTo>
                  <a:lnTo>
                    <a:pt x="0" y="115506"/>
                  </a:lnTo>
                  <a:lnTo>
                    <a:pt x="0" y="346519"/>
                  </a:lnTo>
                  <a:lnTo>
                    <a:pt x="245719" y="346519"/>
                  </a:lnTo>
                  <a:lnTo>
                    <a:pt x="245719" y="462013"/>
                  </a:lnTo>
                  <a:lnTo>
                    <a:pt x="476732" y="231013"/>
                  </a:lnTo>
                  <a:lnTo>
                    <a:pt x="245719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87116" y="2603538"/>
              <a:ext cx="476884" cy="462280"/>
            </a:xfrm>
            <a:custGeom>
              <a:avLst/>
              <a:gdLst/>
              <a:ahLst/>
              <a:cxnLst/>
              <a:rect l="l" t="t" r="r" b="b"/>
              <a:pathLst>
                <a:path w="476885" h="462280">
                  <a:moveTo>
                    <a:pt x="0" y="115506"/>
                  </a:moveTo>
                  <a:lnTo>
                    <a:pt x="245719" y="115506"/>
                  </a:lnTo>
                  <a:lnTo>
                    <a:pt x="245719" y="0"/>
                  </a:lnTo>
                  <a:lnTo>
                    <a:pt x="476732" y="231013"/>
                  </a:lnTo>
                  <a:lnTo>
                    <a:pt x="245719" y="462013"/>
                  </a:lnTo>
                  <a:lnTo>
                    <a:pt x="245719" y="346519"/>
                  </a:lnTo>
                  <a:lnTo>
                    <a:pt x="0" y="346519"/>
                  </a:lnTo>
                  <a:lnTo>
                    <a:pt x="0" y="115506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2131" y="2603538"/>
              <a:ext cx="544830" cy="408940"/>
            </a:xfrm>
            <a:custGeom>
              <a:avLst/>
              <a:gdLst/>
              <a:ahLst/>
              <a:cxnLst/>
              <a:rect l="l" t="t" r="r" b="b"/>
              <a:pathLst>
                <a:path w="544829" h="408939">
                  <a:moveTo>
                    <a:pt x="340525" y="0"/>
                  </a:moveTo>
                  <a:lnTo>
                    <a:pt x="340525" y="102158"/>
                  </a:lnTo>
                  <a:lnTo>
                    <a:pt x="0" y="102158"/>
                  </a:lnTo>
                  <a:lnTo>
                    <a:pt x="0" y="306476"/>
                  </a:lnTo>
                  <a:lnTo>
                    <a:pt x="340525" y="306476"/>
                  </a:lnTo>
                  <a:lnTo>
                    <a:pt x="340525" y="408622"/>
                  </a:lnTo>
                  <a:lnTo>
                    <a:pt x="544830" y="204317"/>
                  </a:lnTo>
                  <a:lnTo>
                    <a:pt x="340525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2131" y="2603538"/>
              <a:ext cx="544830" cy="408940"/>
            </a:xfrm>
            <a:custGeom>
              <a:avLst/>
              <a:gdLst/>
              <a:ahLst/>
              <a:cxnLst/>
              <a:rect l="l" t="t" r="r" b="b"/>
              <a:pathLst>
                <a:path w="544829" h="408939">
                  <a:moveTo>
                    <a:pt x="0" y="102158"/>
                  </a:moveTo>
                  <a:lnTo>
                    <a:pt x="340525" y="102158"/>
                  </a:lnTo>
                  <a:lnTo>
                    <a:pt x="340525" y="0"/>
                  </a:lnTo>
                  <a:lnTo>
                    <a:pt x="544830" y="204317"/>
                  </a:lnTo>
                  <a:lnTo>
                    <a:pt x="340525" y="408622"/>
                  </a:lnTo>
                  <a:lnTo>
                    <a:pt x="340525" y="306476"/>
                  </a:lnTo>
                  <a:lnTo>
                    <a:pt x="0" y="306476"/>
                  </a:lnTo>
                  <a:lnTo>
                    <a:pt x="0" y="102158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69036" y="2603538"/>
              <a:ext cx="340995" cy="394335"/>
            </a:xfrm>
            <a:custGeom>
              <a:avLst/>
              <a:gdLst/>
              <a:ahLst/>
              <a:cxnLst/>
              <a:rect l="l" t="t" r="r" b="b"/>
              <a:pathLst>
                <a:path w="340995" h="394335">
                  <a:moveTo>
                    <a:pt x="170256" y="0"/>
                  </a:moveTo>
                  <a:lnTo>
                    <a:pt x="170256" y="98475"/>
                  </a:lnTo>
                  <a:lnTo>
                    <a:pt x="0" y="98475"/>
                  </a:lnTo>
                  <a:lnTo>
                    <a:pt x="0" y="295427"/>
                  </a:lnTo>
                  <a:lnTo>
                    <a:pt x="170256" y="295427"/>
                  </a:lnTo>
                  <a:lnTo>
                    <a:pt x="170256" y="393903"/>
                  </a:lnTo>
                  <a:lnTo>
                    <a:pt x="340525" y="196951"/>
                  </a:lnTo>
                  <a:lnTo>
                    <a:pt x="170256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9036" y="2603538"/>
              <a:ext cx="340995" cy="394335"/>
            </a:xfrm>
            <a:custGeom>
              <a:avLst/>
              <a:gdLst/>
              <a:ahLst/>
              <a:cxnLst/>
              <a:rect l="l" t="t" r="r" b="b"/>
              <a:pathLst>
                <a:path w="340995" h="394335">
                  <a:moveTo>
                    <a:pt x="0" y="98475"/>
                  </a:moveTo>
                  <a:lnTo>
                    <a:pt x="170256" y="98475"/>
                  </a:lnTo>
                  <a:lnTo>
                    <a:pt x="170256" y="0"/>
                  </a:lnTo>
                  <a:lnTo>
                    <a:pt x="340512" y="196951"/>
                  </a:lnTo>
                  <a:lnTo>
                    <a:pt x="170256" y="393903"/>
                  </a:lnTo>
                  <a:lnTo>
                    <a:pt x="170256" y="295427"/>
                  </a:lnTo>
                  <a:lnTo>
                    <a:pt x="0" y="295427"/>
                  </a:lnTo>
                  <a:lnTo>
                    <a:pt x="0" y="98475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3014" y="3216465"/>
              <a:ext cx="340995" cy="544830"/>
            </a:xfrm>
            <a:custGeom>
              <a:avLst/>
              <a:gdLst/>
              <a:ahLst/>
              <a:cxnLst/>
              <a:rect l="l" t="t" r="r" b="b"/>
              <a:pathLst>
                <a:path w="340995" h="544829">
                  <a:moveTo>
                    <a:pt x="255384" y="0"/>
                  </a:moveTo>
                  <a:lnTo>
                    <a:pt x="85128" y="0"/>
                  </a:lnTo>
                  <a:lnTo>
                    <a:pt x="85128" y="374573"/>
                  </a:lnTo>
                  <a:lnTo>
                    <a:pt x="0" y="374573"/>
                  </a:lnTo>
                  <a:lnTo>
                    <a:pt x="170256" y="544829"/>
                  </a:lnTo>
                  <a:lnTo>
                    <a:pt x="340525" y="374573"/>
                  </a:lnTo>
                  <a:lnTo>
                    <a:pt x="255384" y="374573"/>
                  </a:lnTo>
                  <a:lnTo>
                    <a:pt x="255384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63014" y="3216465"/>
              <a:ext cx="340995" cy="544830"/>
            </a:xfrm>
            <a:custGeom>
              <a:avLst/>
              <a:gdLst/>
              <a:ahLst/>
              <a:cxnLst/>
              <a:rect l="l" t="t" r="r" b="b"/>
              <a:pathLst>
                <a:path w="340995" h="544829">
                  <a:moveTo>
                    <a:pt x="0" y="374573"/>
                  </a:moveTo>
                  <a:lnTo>
                    <a:pt x="85128" y="374573"/>
                  </a:lnTo>
                  <a:lnTo>
                    <a:pt x="85128" y="0"/>
                  </a:lnTo>
                  <a:lnTo>
                    <a:pt x="255384" y="0"/>
                  </a:lnTo>
                  <a:lnTo>
                    <a:pt x="255384" y="374573"/>
                  </a:lnTo>
                  <a:lnTo>
                    <a:pt x="340525" y="374573"/>
                  </a:lnTo>
                  <a:lnTo>
                    <a:pt x="170256" y="544829"/>
                  </a:lnTo>
                  <a:lnTo>
                    <a:pt x="0" y="374573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43169" y="3693198"/>
              <a:ext cx="1430655" cy="1498600"/>
            </a:xfrm>
            <a:custGeom>
              <a:avLst/>
              <a:gdLst/>
              <a:ahLst/>
              <a:cxnLst/>
              <a:rect l="l" t="t" r="r" b="b"/>
              <a:pathLst>
                <a:path w="1430654" h="1498600">
                  <a:moveTo>
                    <a:pt x="1191818" y="0"/>
                  </a:moveTo>
                  <a:lnTo>
                    <a:pt x="238366" y="0"/>
                  </a:ln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8"/>
                  </a:lnTo>
                  <a:lnTo>
                    <a:pt x="69815" y="69815"/>
                  </a:lnTo>
                  <a:lnTo>
                    <a:pt x="40708" y="105092"/>
                  </a:lnTo>
                  <a:lnTo>
                    <a:pt x="18731" y="145582"/>
                  </a:lnTo>
                  <a:lnTo>
                    <a:pt x="4842" y="190326"/>
                  </a:lnTo>
                  <a:lnTo>
                    <a:pt x="0" y="238366"/>
                  </a:lnTo>
                  <a:lnTo>
                    <a:pt x="0" y="1259916"/>
                  </a:lnTo>
                  <a:lnTo>
                    <a:pt x="4842" y="1307955"/>
                  </a:lnTo>
                  <a:lnTo>
                    <a:pt x="18731" y="1352700"/>
                  </a:lnTo>
                  <a:lnTo>
                    <a:pt x="40708" y="1393190"/>
                  </a:lnTo>
                  <a:lnTo>
                    <a:pt x="69815" y="1428467"/>
                  </a:lnTo>
                  <a:lnTo>
                    <a:pt x="105092" y="1457573"/>
                  </a:lnTo>
                  <a:lnTo>
                    <a:pt x="145582" y="1479550"/>
                  </a:lnTo>
                  <a:lnTo>
                    <a:pt x="190326" y="1493439"/>
                  </a:lnTo>
                  <a:lnTo>
                    <a:pt x="238366" y="1498282"/>
                  </a:lnTo>
                  <a:lnTo>
                    <a:pt x="1191818" y="1498282"/>
                  </a:lnTo>
                  <a:lnTo>
                    <a:pt x="1239854" y="1493439"/>
                  </a:lnTo>
                  <a:lnTo>
                    <a:pt x="1284597" y="1479550"/>
                  </a:lnTo>
                  <a:lnTo>
                    <a:pt x="1325087" y="1457573"/>
                  </a:lnTo>
                  <a:lnTo>
                    <a:pt x="1360365" y="1428467"/>
                  </a:lnTo>
                  <a:lnTo>
                    <a:pt x="1389473" y="1393190"/>
                  </a:lnTo>
                  <a:lnTo>
                    <a:pt x="1411451" y="1352700"/>
                  </a:lnTo>
                  <a:lnTo>
                    <a:pt x="1425341" y="1307955"/>
                  </a:lnTo>
                  <a:lnTo>
                    <a:pt x="1430185" y="1259916"/>
                  </a:lnTo>
                  <a:lnTo>
                    <a:pt x="1430185" y="238366"/>
                  </a:lnTo>
                  <a:lnTo>
                    <a:pt x="1425341" y="190326"/>
                  </a:lnTo>
                  <a:lnTo>
                    <a:pt x="1411451" y="145582"/>
                  </a:lnTo>
                  <a:lnTo>
                    <a:pt x="1389473" y="105092"/>
                  </a:lnTo>
                  <a:lnTo>
                    <a:pt x="1360365" y="69815"/>
                  </a:lnTo>
                  <a:lnTo>
                    <a:pt x="1325087" y="40708"/>
                  </a:lnTo>
                  <a:lnTo>
                    <a:pt x="1284597" y="18731"/>
                  </a:lnTo>
                  <a:lnTo>
                    <a:pt x="1239854" y="4842"/>
                  </a:lnTo>
                  <a:lnTo>
                    <a:pt x="1191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43169" y="3693198"/>
              <a:ext cx="1430655" cy="1498600"/>
            </a:xfrm>
            <a:custGeom>
              <a:avLst/>
              <a:gdLst/>
              <a:ahLst/>
              <a:cxnLst/>
              <a:rect l="l" t="t" r="r" b="b"/>
              <a:pathLst>
                <a:path w="1430654" h="1498600">
                  <a:moveTo>
                    <a:pt x="0" y="238366"/>
                  </a:moveTo>
                  <a:lnTo>
                    <a:pt x="4842" y="190326"/>
                  </a:lnTo>
                  <a:lnTo>
                    <a:pt x="18731" y="145582"/>
                  </a:lnTo>
                  <a:lnTo>
                    <a:pt x="40708" y="105092"/>
                  </a:lnTo>
                  <a:lnTo>
                    <a:pt x="69815" y="69815"/>
                  </a:lnTo>
                  <a:lnTo>
                    <a:pt x="105092" y="40708"/>
                  </a:lnTo>
                  <a:lnTo>
                    <a:pt x="145582" y="18731"/>
                  </a:lnTo>
                  <a:lnTo>
                    <a:pt x="190326" y="4842"/>
                  </a:lnTo>
                  <a:lnTo>
                    <a:pt x="238366" y="0"/>
                  </a:lnTo>
                  <a:lnTo>
                    <a:pt x="1191818" y="0"/>
                  </a:lnTo>
                  <a:lnTo>
                    <a:pt x="1239858" y="4842"/>
                  </a:lnTo>
                  <a:lnTo>
                    <a:pt x="1284602" y="18731"/>
                  </a:lnTo>
                  <a:lnTo>
                    <a:pt x="1325092" y="40708"/>
                  </a:lnTo>
                  <a:lnTo>
                    <a:pt x="1360370" y="69815"/>
                  </a:lnTo>
                  <a:lnTo>
                    <a:pt x="1389476" y="105092"/>
                  </a:lnTo>
                  <a:lnTo>
                    <a:pt x="1411453" y="145582"/>
                  </a:lnTo>
                  <a:lnTo>
                    <a:pt x="1425342" y="190326"/>
                  </a:lnTo>
                  <a:lnTo>
                    <a:pt x="1430185" y="238366"/>
                  </a:lnTo>
                  <a:lnTo>
                    <a:pt x="1430185" y="1259916"/>
                  </a:lnTo>
                  <a:lnTo>
                    <a:pt x="1425342" y="1307955"/>
                  </a:lnTo>
                  <a:lnTo>
                    <a:pt x="1411453" y="1352700"/>
                  </a:lnTo>
                  <a:lnTo>
                    <a:pt x="1389476" y="1393190"/>
                  </a:lnTo>
                  <a:lnTo>
                    <a:pt x="1360370" y="1428467"/>
                  </a:lnTo>
                  <a:lnTo>
                    <a:pt x="1325092" y="1457573"/>
                  </a:lnTo>
                  <a:lnTo>
                    <a:pt x="1284602" y="1479550"/>
                  </a:lnTo>
                  <a:lnTo>
                    <a:pt x="1239858" y="1493439"/>
                  </a:lnTo>
                  <a:lnTo>
                    <a:pt x="1191818" y="1498282"/>
                  </a:lnTo>
                  <a:lnTo>
                    <a:pt x="238366" y="1498282"/>
                  </a:lnTo>
                  <a:lnTo>
                    <a:pt x="190326" y="1493439"/>
                  </a:lnTo>
                  <a:lnTo>
                    <a:pt x="145582" y="1479550"/>
                  </a:lnTo>
                  <a:lnTo>
                    <a:pt x="105092" y="1457573"/>
                  </a:lnTo>
                  <a:lnTo>
                    <a:pt x="69815" y="1428467"/>
                  </a:lnTo>
                  <a:lnTo>
                    <a:pt x="40708" y="1393190"/>
                  </a:lnTo>
                  <a:lnTo>
                    <a:pt x="18731" y="1352700"/>
                  </a:lnTo>
                  <a:lnTo>
                    <a:pt x="4842" y="1307955"/>
                  </a:lnTo>
                  <a:lnTo>
                    <a:pt x="0" y="1259916"/>
                  </a:lnTo>
                  <a:lnTo>
                    <a:pt x="0" y="238366"/>
                  </a:lnTo>
                  <a:close/>
                </a:path>
              </a:pathLst>
            </a:custGeom>
            <a:ln w="24218">
              <a:solidFill>
                <a:srgbClr val="C96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41447" y="4037369"/>
            <a:ext cx="1050925" cy="807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82880">
              <a:lnSpc>
                <a:spcPct val="100499"/>
              </a:lnSpc>
              <a:spcBef>
                <a:spcPts val="105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6. Varış 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gümrüğün</a:t>
            </a: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e  sunulması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29989" y="3802169"/>
            <a:ext cx="3192145" cy="1184910"/>
            <a:chOff x="3929989" y="3802169"/>
            <a:chExt cx="3192145" cy="1184910"/>
          </a:xfrm>
        </p:grpSpPr>
        <p:sp>
          <p:nvSpPr>
            <p:cNvPr id="32" name="object 32"/>
            <p:cNvSpPr/>
            <p:nvPr/>
          </p:nvSpPr>
          <p:spPr>
            <a:xfrm>
              <a:off x="6837146" y="4101820"/>
              <a:ext cx="272415" cy="462280"/>
            </a:xfrm>
            <a:custGeom>
              <a:avLst/>
              <a:gdLst/>
              <a:ahLst/>
              <a:cxnLst/>
              <a:rect l="l" t="t" r="r" b="b"/>
              <a:pathLst>
                <a:path w="272415" h="462279">
                  <a:moveTo>
                    <a:pt x="136207" y="0"/>
                  </a:moveTo>
                  <a:lnTo>
                    <a:pt x="0" y="231012"/>
                  </a:lnTo>
                  <a:lnTo>
                    <a:pt x="136207" y="462025"/>
                  </a:lnTo>
                  <a:lnTo>
                    <a:pt x="136207" y="346519"/>
                  </a:lnTo>
                  <a:lnTo>
                    <a:pt x="272415" y="346519"/>
                  </a:lnTo>
                  <a:lnTo>
                    <a:pt x="272415" y="115506"/>
                  </a:lnTo>
                  <a:lnTo>
                    <a:pt x="136207" y="115506"/>
                  </a:lnTo>
                  <a:lnTo>
                    <a:pt x="136207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37146" y="4101820"/>
              <a:ext cx="272415" cy="462280"/>
            </a:xfrm>
            <a:custGeom>
              <a:avLst/>
              <a:gdLst/>
              <a:ahLst/>
              <a:cxnLst/>
              <a:rect l="l" t="t" r="r" b="b"/>
              <a:pathLst>
                <a:path w="272415" h="462279">
                  <a:moveTo>
                    <a:pt x="0" y="231012"/>
                  </a:moveTo>
                  <a:lnTo>
                    <a:pt x="136207" y="0"/>
                  </a:lnTo>
                  <a:lnTo>
                    <a:pt x="136207" y="115506"/>
                  </a:lnTo>
                  <a:lnTo>
                    <a:pt x="272415" y="115506"/>
                  </a:lnTo>
                  <a:lnTo>
                    <a:pt x="272415" y="346519"/>
                  </a:lnTo>
                  <a:lnTo>
                    <a:pt x="136207" y="346519"/>
                  </a:lnTo>
                  <a:lnTo>
                    <a:pt x="136207" y="462025"/>
                  </a:lnTo>
                  <a:lnTo>
                    <a:pt x="0" y="231012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9989" y="3802169"/>
              <a:ext cx="1252105" cy="1184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76788" y="3829405"/>
              <a:ext cx="1157757" cy="1089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76776" y="3829405"/>
              <a:ext cx="1158240" cy="1089660"/>
            </a:xfrm>
            <a:custGeom>
              <a:avLst/>
              <a:gdLst/>
              <a:ahLst/>
              <a:cxnLst/>
              <a:rect l="l" t="t" r="r" b="b"/>
              <a:pathLst>
                <a:path w="1158239" h="1089660">
                  <a:moveTo>
                    <a:pt x="0" y="272414"/>
                  </a:moveTo>
                  <a:lnTo>
                    <a:pt x="272415" y="272414"/>
                  </a:lnTo>
                  <a:lnTo>
                    <a:pt x="272415" y="0"/>
                  </a:lnTo>
                  <a:lnTo>
                    <a:pt x="885355" y="0"/>
                  </a:lnTo>
                  <a:lnTo>
                    <a:pt x="885355" y="272414"/>
                  </a:lnTo>
                  <a:lnTo>
                    <a:pt x="1157770" y="272414"/>
                  </a:lnTo>
                  <a:lnTo>
                    <a:pt x="1157770" y="817244"/>
                  </a:lnTo>
                  <a:lnTo>
                    <a:pt x="885355" y="817244"/>
                  </a:lnTo>
                  <a:lnTo>
                    <a:pt x="885355" y="1089659"/>
                  </a:lnTo>
                  <a:lnTo>
                    <a:pt x="272415" y="1089659"/>
                  </a:lnTo>
                  <a:lnTo>
                    <a:pt x="272415" y="817244"/>
                  </a:lnTo>
                  <a:lnTo>
                    <a:pt x="0" y="817244"/>
                  </a:lnTo>
                  <a:lnTo>
                    <a:pt x="0" y="272414"/>
                  </a:lnTo>
                  <a:close/>
                </a:path>
              </a:pathLst>
            </a:custGeom>
            <a:ln w="9080">
              <a:solidFill>
                <a:srgbClr val="C865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264113" y="4100018"/>
            <a:ext cx="601345" cy="541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6510" marR="5080" indent="-17145">
              <a:lnSpc>
                <a:spcPts val="2000"/>
              </a:lnSpc>
              <a:spcBef>
                <a:spcPts val="215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7.Özet  beyan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71219" y="3869537"/>
            <a:ext cx="2005330" cy="1319530"/>
            <a:chOff x="1271219" y="3869537"/>
            <a:chExt cx="2005330" cy="1319530"/>
          </a:xfrm>
        </p:grpSpPr>
        <p:sp>
          <p:nvSpPr>
            <p:cNvPr id="39" name="object 39"/>
            <p:cNvSpPr/>
            <p:nvPr/>
          </p:nvSpPr>
          <p:spPr>
            <a:xfrm>
              <a:off x="1271219" y="3869537"/>
              <a:ext cx="2004961" cy="13194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20723" y="3897515"/>
              <a:ext cx="1906917" cy="122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20723" y="3897502"/>
              <a:ext cx="1906905" cy="1226185"/>
            </a:xfrm>
            <a:custGeom>
              <a:avLst/>
              <a:gdLst/>
              <a:ahLst/>
              <a:cxnLst/>
              <a:rect l="l" t="t" r="r" b="b"/>
              <a:pathLst>
                <a:path w="1906905" h="1226185">
                  <a:moveTo>
                    <a:pt x="0" y="612940"/>
                  </a:moveTo>
                  <a:lnTo>
                    <a:pt x="306463" y="0"/>
                  </a:lnTo>
                  <a:lnTo>
                    <a:pt x="1600441" y="0"/>
                  </a:lnTo>
                  <a:lnTo>
                    <a:pt x="1906905" y="612940"/>
                  </a:lnTo>
                  <a:lnTo>
                    <a:pt x="1600441" y="1225880"/>
                  </a:lnTo>
                  <a:lnTo>
                    <a:pt x="306463" y="1225880"/>
                  </a:lnTo>
                  <a:lnTo>
                    <a:pt x="0" y="612940"/>
                  </a:lnTo>
                  <a:close/>
                </a:path>
              </a:pathLst>
            </a:custGeom>
            <a:ln w="9080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775154" y="3974707"/>
            <a:ext cx="1015365" cy="1062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16559">
              <a:lnSpc>
                <a:spcPts val="2020"/>
              </a:lnSpc>
              <a:spcBef>
                <a:spcPts val="114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8.</a:t>
            </a:r>
            <a:endParaRPr sz="1700">
              <a:latin typeface="Carlito"/>
              <a:cs typeface="Carlito"/>
            </a:endParaRPr>
          </a:p>
          <a:p>
            <a:pPr marL="125095" indent="-125730">
              <a:lnSpc>
                <a:spcPts val="2020"/>
              </a:lnSpc>
              <a:buFont typeface="Arial"/>
              <a:buChar char="•"/>
              <a:tabLst>
                <a:tab pos="125730" algn="l"/>
              </a:tabLst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Taşıt</a:t>
            </a:r>
            <a:r>
              <a:rPr sz="1700" b="1" spc="-8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üstü</a:t>
            </a:r>
            <a:endParaRPr sz="1700">
              <a:latin typeface="Carlito"/>
              <a:cs typeface="Carlito"/>
            </a:endParaRPr>
          </a:p>
          <a:p>
            <a:pPr marL="344805" lvl="1" indent="-77470">
              <a:lnSpc>
                <a:spcPts val="2020"/>
              </a:lnSpc>
              <a:spcBef>
                <a:spcPts val="55"/>
              </a:spcBef>
              <a:buSzPct val="94117"/>
              <a:buFont typeface="Arial"/>
              <a:buChar char="•"/>
              <a:tabLst>
                <a:tab pos="345440" algn="l"/>
              </a:tabLst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GDY</a:t>
            </a:r>
            <a:endParaRPr sz="1700">
              <a:latin typeface="Carlito"/>
              <a:cs typeface="Carlito"/>
            </a:endParaRPr>
          </a:p>
          <a:p>
            <a:pPr marL="167005" indent="-77470">
              <a:lnSpc>
                <a:spcPts val="2020"/>
              </a:lnSpc>
              <a:buSzPct val="94117"/>
              <a:buFont typeface="Arial"/>
              <a:buChar char="•"/>
              <a:tabLst>
                <a:tab pos="167640" algn="l"/>
              </a:tabLst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Antrepo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534208" y="5042890"/>
            <a:ext cx="3123565" cy="1549400"/>
            <a:chOff x="2534208" y="5042890"/>
            <a:chExt cx="3123565" cy="1549400"/>
          </a:xfrm>
        </p:grpSpPr>
        <p:sp>
          <p:nvSpPr>
            <p:cNvPr id="44" name="object 44"/>
            <p:cNvSpPr/>
            <p:nvPr/>
          </p:nvSpPr>
          <p:spPr>
            <a:xfrm>
              <a:off x="2546591" y="5055273"/>
              <a:ext cx="822325" cy="953769"/>
            </a:xfrm>
            <a:custGeom>
              <a:avLst/>
              <a:gdLst/>
              <a:ahLst/>
              <a:cxnLst/>
              <a:rect l="l" t="t" r="r" b="b"/>
              <a:pathLst>
                <a:path w="822325" h="953770">
                  <a:moveTo>
                    <a:pt x="205536" y="0"/>
                  </a:moveTo>
                  <a:lnTo>
                    <a:pt x="0" y="0"/>
                  </a:lnTo>
                  <a:lnTo>
                    <a:pt x="0" y="850684"/>
                  </a:lnTo>
                  <a:lnTo>
                    <a:pt x="616610" y="850684"/>
                  </a:lnTo>
                  <a:lnTo>
                    <a:pt x="616610" y="953452"/>
                  </a:lnTo>
                  <a:lnTo>
                    <a:pt x="822147" y="747915"/>
                  </a:lnTo>
                  <a:lnTo>
                    <a:pt x="616610" y="542378"/>
                  </a:lnTo>
                  <a:lnTo>
                    <a:pt x="616610" y="645147"/>
                  </a:lnTo>
                  <a:lnTo>
                    <a:pt x="205536" y="645147"/>
                  </a:lnTo>
                  <a:lnTo>
                    <a:pt x="205536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6591" y="5055273"/>
              <a:ext cx="822325" cy="953769"/>
            </a:xfrm>
            <a:custGeom>
              <a:avLst/>
              <a:gdLst/>
              <a:ahLst/>
              <a:cxnLst/>
              <a:rect l="l" t="t" r="r" b="b"/>
              <a:pathLst>
                <a:path w="822325" h="953770">
                  <a:moveTo>
                    <a:pt x="205536" y="0"/>
                  </a:moveTo>
                  <a:lnTo>
                    <a:pt x="205536" y="645147"/>
                  </a:lnTo>
                  <a:lnTo>
                    <a:pt x="616610" y="645147"/>
                  </a:lnTo>
                  <a:lnTo>
                    <a:pt x="616610" y="542378"/>
                  </a:lnTo>
                  <a:lnTo>
                    <a:pt x="822147" y="747915"/>
                  </a:lnTo>
                  <a:lnTo>
                    <a:pt x="616610" y="953452"/>
                  </a:lnTo>
                  <a:lnTo>
                    <a:pt x="616610" y="850684"/>
                  </a:lnTo>
                  <a:lnTo>
                    <a:pt x="0" y="850684"/>
                  </a:lnTo>
                  <a:lnTo>
                    <a:pt x="0" y="0"/>
                  </a:lnTo>
                  <a:lnTo>
                    <a:pt x="205536" y="0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3178" y="5402973"/>
              <a:ext cx="2274404" cy="11490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72433" y="6485458"/>
              <a:ext cx="1684007" cy="1062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1946" y="5463908"/>
              <a:ext cx="2179319" cy="10215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1946" y="5463895"/>
              <a:ext cx="2179320" cy="1021715"/>
            </a:xfrm>
            <a:custGeom>
              <a:avLst/>
              <a:gdLst/>
              <a:ahLst/>
              <a:cxnLst/>
              <a:rect l="l" t="t" r="r" b="b"/>
              <a:pathLst>
                <a:path w="2179320" h="1021714">
                  <a:moveTo>
                    <a:pt x="0" y="170268"/>
                  </a:moveTo>
                  <a:lnTo>
                    <a:pt x="6081" y="125006"/>
                  </a:lnTo>
                  <a:lnTo>
                    <a:pt x="23245" y="84333"/>
                  </a:lnTo>
                  <a:lnTo>
                    <a:pt x="49868" y="49872"/>
                  </a:lnTo>
                  <a:lnTo>
                    <a:pt x="84328" y="23248"/>
                  </a:lnTo>
                  <a:lnTo>
                    <a:pt x="125002" y="6082"/>
                  </a:lnTo>
                  <a:lnTo>
                    <a:pt x="170268" y="0"/>
                  </a:lnTo>
                  <a:lnTo>
                    <a:pt x="2009063" y="0"/>
                  </a:lnTo>
                  <a:lnTo>
                    <a:pt x="2054324" y="6082"/>
                  </a:lnTo>
                  <a:lnTo>
                    <a:pt x="2094995" y="23248"/>
                  </a:lnTo>
                  <a:lnTo>
                    <a:pt x="2129453" y="49872"/>
                  </a:lnTo>
                  <a:lnTo>
                    <a:pt x="2156075" y="84333"/>
                  </a:lnTo>
                  <a:lnTo>
                    <a:pt x="2173238" y="125006"/>
                  </a:lnTo>
                  <a:lnTo>
                    <a:pt x="2179320" y="170268"/>
                  </a:lnTo>
                  <a:lnTo>
                    <a:pt x="2179320" y="851306"/>
                  </a:lnTo>
                  <a:lnTo>
                    <a:pt x="2173238" y="896567"/>
                  </a:lnTo>
                  <a:lnTo>
                    <a:pt x="2156075" y="937238"/>
                  </a:lnTo>
                  <a:lnTo>
                    <a:pt x="2129453" y="971696"/>
                  </a:lnTo>
                  <a:lnTo>
                    <a:pt x="2094995" y="998317"/>
                  </a:lnTo>
                  <a:lnTo>
                    <a:pt x="2054324" y="1015480"/>
                  </a:lnTo>
                  <a:lnTo>
                    <a:pt x="2009063" y="1021562"/>
                  </a:lnTo>
                  <a:lnTo>
                    <a:pt x="170268" y="1021562"/>
                  </a:lnTo>
                  <a:lnTo>
                    <a:pt x="125002" y="1015480"/>
                  </a:lnTo>
                  <a:lnTo>
                    <a:pt x="84327" y="998317"/>
                  </a:lnTo>
                  <a:lnTo>
                    <a:pt x="49868" y="971696"/>
                  </a:lnTo>
                  <a:lnTo>
                    <a:pt x="23245" y="937238"/>
                  </a:lnTo>
                  <a:lnTo>
                    <a:pt x="6081" y="896567"/>
                  </a:lnTo>
                  <a:lnTo>
                    <a:pt x="0" y="851306"/>
                  </a:lnTo>
                  <a:lnTo>
                    <a:pt x="0" y="170268"/>
                  </a:lnTo>
                  <a:close/>
                </a:path>
              </a:pathLst>
            </a:custGeom>
            <a:ln w="9080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748774" y="5438941"/>
            <a:ext cx="1561465" cy="1062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3175" algn="ctr">
              <a:lnSpc>
                <a:spcPts val="2020"/>
              </a:lnSpc>
              <a:spcBef>
                <a:spcPts val="114"/>
              </a:spcBef>
            </a:pP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9.</a:t>
            </a:r>
            <a:endParaRPr sz="1700">
              <a:latin typeface="Carlito"/>
              <a:cs typeface="Carlito"/>
            </a:endParaRPr>
          </a:p>
          <a:p>
            <a:pPr marR="5080" algn="ctr">
              <a:lnSpc>
                <a:spcPts val="2020"/>
              </a:lnSpc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Varsa özet</a:t>
            </a:r>
            <a:r>
              <a:rPr sz="1700" b="1" spc="-5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beyan</a:t>
            </a:r>
            <a:endParaRPr sz="1700">
              <a:latin typeface="Carlito"/>
              <a:cs typeface="Carlito"/>
            </a:endParaRPr>
          </a:p>
          <a:p>
            <a:pPr marL="74930" marR="80645" algn="ctr">
              <a:lnSpc>
                <a:spcPts val="2000"/>
              </a:lnSpc>
              <a:spcBef>
                <a:spcPts val="155"/>
              </a:spcBef>
            </a:pPr>
            <a:r>
              <a:rPr sz="1700" b="1" dirty="0">
                <a:solidFill>
                  <a:srgbClr val="19459D"/>
                </a:solidFill>
                <a:latin typeface="Carlito"/>
                <a:cs typeface="Carlito"/>
              </a:rPr>
              <a:t>eksiklik/fazlalık  </a:t>
            </a:r>
            <a:r>
              <a:rPr sz="1700" b="1" spc="5" dirty="0">
                <a:solidFill>
                  <a:srgbClr val="19459D"/>
                </a:solidFill>
                <a:latin typeface="Carlito"/>
                <a:cs typeface="Carlito"/>
              </a:rPr>
              <a:t>takibi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666994" y="5161271"/>
            <a:ext cx="3260090" cy="1581150"/>
            <a:chOff x="5666994" y="5161271"/>
            <a:chExt cx="3260090" cy="1581150"/>
          </a:xfrm>
        </p:grpSpPr>
        <p:sp>
          <p:nvSpPr>
            <p:cNvPr id="52" name="object 52"/>
            <p:cNvSpPr/>
            <p:nvPr/>
          </p:nvSpPr>
          <p:spPr>
            <a:xfrm>
              <a:off x="5679376" y="5736323"/>
              <a:ext cx="885825" cy="544830"/>
            </a:xfrm>
            <a:custGeom>
              <a:avLst/>
              <a:gdLst/>
              <a:ahLst/>
              <a:cxnLst/>
              <a:rect l="l" t="t" r="r" b="b"/>
              <a:pathLst>
                <a:path w="885825" h="544829">
                  <a:moveTo>
                    <a:pt x="612940" y="0"/>
                  </a:moveTo>
                  <a:lnTo>
                    <a:pt x="612940" y="136207"/>
                  </a:lnTo>
                  <a:lnTo>
                    <a:pt x="0" y="136207"/>
                  </a:lnTo>
                  <a:lnTo>
                    <a:pt x="0" y="408622"/>
                  </a:lnTo>
                  <a:lnTo>
                    <a:pt x="612940" y="408622"/>
                  </a:lnTo>
                  <a:lnTo>
                    <a:pt x="612940" y="544829"/>
                  </a:lnTo>
                  <a:lnTo>
                    <a:pt x="885355" y="272414"/>
                  </a:lnTo>
                  <a:lnTo>
                    <a:pt x="612940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79376" y="5736323"/>
              <a:ext cx="885825" cy="544830"/>
            </a:xfrm>
            <a:custGeom>
              <a:avLst/>
              <a:gdLst/>
              <a:ahLst/>
              <a:cxnLst/>
              <a:rect l="l" t="t" r="r" b="b"/>
              <a:pathLst>
                <a:path w="885825" h="544829">
                  <a:moveTo>
                    <a:pt x="0" y="136207"/>
                  </a:moveTo>
                  <a:lnTo>
                    <a:pt x="612940" y="136207"/>
                  </a:lnTo>
                  <a:lnTo>
                    <a:pt x="612940" y="0"/>
                  </a:lnTo>
                  <a:lnTo>
                    <a:pt x="885355" y="272414"/>
                  </a:lnTo>
                  <a:lnTo>
                    <a:pt x="612940" y="544829"/>
                  </a:lnTo>
                  <a:lnTo>
                    <a:pt x="612940" y="408622"/>
                  </a:lnTo>
                  <a:lnTo>
                    <a:pt x="0" y="408622"/>
                  </a:lnTo>
                  <a:lnTo>
                    <a:pt x="0" y="136207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84784" y="5161271"/>
              <a:ext cx="2341753" cy="15809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32828" y="5191480"/>
              <a:ext cx="2247430" cy="14846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32829" y="5191493"/>
              <a:ext cx="2247900" cy="1485265"/>
            </a:xfrm>
            <a:custGeom>
              <a:avLst/>
              <a:gdLst/>
              <a:ahLst/>
              <a:cxnLst/>
              <a:rect l="l" t="t" r="r" b="b"/>
              <a:pathLst>
                <a:path w="2247900" h="1485265">
                  <a:moveTo>
                    <a:pt x="0" y="742327"/>
                  </a:moveTo>
                  <a:lnTo>
                    <a:pt x="371170" y="0"/>
                  </a:lnTo>
                  <a:lnTo>
                    <a:pt x="1876259" y="0"/>
                  </a:lnTo>
                  <a:lnTo>
                    <a:pt x="2247430" y="742327"/>
                  </a:lnTo>
                  <a:lnTo>
                    <a:pt x="1876259" y="1484655"/>
                  </a:lnTo>
                  <a:lnTo>
                    <a:pt x="371170" y="1484655"/>
                  </a:lnTo>
                  <a:lnTo>
                    <a:pt x="0" y="742327"/>
                  </a:lnTo>
                  <a:close/>
                </a:path>
              </a:pathLst>
            </a:custGeom>
            <a:ln w="9080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164253" y="5339965"/>
            <a:ext cx="1203325" cy="1177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indent="33655">
              <a:lnSpc>
                <a:spcPct val="100600"/>
              </a:lnSpc>
              <a:spcBef>
                <a:spcPts val="115"/>
              </a:spcBef>
            </a:pP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10.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Gümrükçe 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onaylanmış</a:t>
            </a:r>
            <a:r>
              <a:rPr sz="1500" b="1" spc="-6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bir</a:t>
            </a:r>
            <a:endParaRPr sz="1500">
              <a:latin typeface="Carlito"/>
              <a:cs typeface="Carlito"/>
            </a:endParaRPr>
          </a:p>
          <a:p>
            <a:pPr marL="19050" marR="24765" algn="ctr">
              <a:lnSpc>
                <a:spcPct val="100600"/>
              </a:lnSpc>
            </a:pP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işlem veya  kullanıma</a:t>
            </a:r>
            <a:r>
              <a:rPr sz="1500" b="1" spc="-8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tabi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tutma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283629" y="4225918"/>
            <a:ext cx="2272030" cy="365125"/>
            <a:chOff x="3283629" y="4225918"/>
            <a:chExt cx="2272030" cy="365125"/>
          </a:xfrm>
        </p:grpSpPr>
        <p:sp>
          <p:nvSpPr>
            <p:cNvPr id="59" name="object 59"/>
            <p:cNvSpPr/>
            <p:nvPr/>
          </p:nvSpPr>
          <p:spPr>
            <a:xfrm>
              <a:off x="5134546" y="4238028"/>
              <a:ext cx="408940" cy="340995"/>
            </a:xfrm>
            <a:custGeom>
              <a:avLst/>
              <a:gdLst/>
              <a:ahLst/>
              <a:cxnLst/>
              <a:rect l="l" t="t" r="r" b="b"/>
              <a:pathLst>
                <a:path w="408939" h="340995">
                  <a:moveTo>
                    <a:pt x="107086" y="0"/>
                  </a:moveTo>
                  <a:lnTo>
                    <a:pt x="0" y="170256"/>
                  </a:lnTo>
                  <a:lnTo>
                    <a:pt x="107086" y="340512"/>
                  </a:lnTo>
                  <a:lnTo>
                    <a:pt x="107086" y="255384"/>
                  </a:lnTo>
                  <a:lnTo>
                    <a:pt x="408622" y="255384"/>
                  </a:lnTo>
                  <a:lnTo>
                    <a:pt x="408622" y="85128"/>
                  </a:lnTo>
                  <a:lnTo>
                    <a:pt x="107086" y="85128"/>
                  </a:lnTo>
                  <a:lnTo>
                    <a:pt x="107086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34546" y="4238028"/>
              <a:ext cx="408940" cy="340995"/>
            </a:xfrm>
            <a:custGeom>
              <a:avLst/>
              <a:gdLst/>
              <a:ahLst/>
              <a:cxnLst/>
              <a:rect l="l" t="t" r="r" b="b"/>
              <a:pathLst>
                <a:path w="408939" h="340995">
                  <a:moveTo>
                    <a:pt x="0" y="170256"/>
                  </a:moveTo>
                  <a:lnTo>
                    <a:pt x="107086" y="340512"/>
                  </a:lnTo>
                  <a:lnTo>
                    <a:pt x="107086" y="255384"/>
                  </a:lnTo>
                  <a:lnTo>
                    <a:pt x="408622" y="255384"/>
                  </a:lnTo>
                  <a:lnTo>
                    <a:pt x="408622" y="85128"/>
                  </a:lnTo>
                  <a:lnTo>
                    <a:pt x="107086" y="85128"/>
                  </a:lnTo>
                  <a:lnTo>
                    <a:pt x="107086" y="0"/>
                  </a:lnTo>
                  <a:lnTo>
                    <a:pt x="0" y="170256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95738" y="4238028"/>
              <a:ext cx="613410" cy="272415"/>
            </a:xfrm>
            <a:custGeom>
              <a:avLst/>
              <a:gdLst/>
              <a:ahLst/>
              <a:cxnLst/>
              <a:rect l="l" t="t" r="r" b="b"/>
              <a:pathLst>
                <a:path w="613410" h="272414">
                  <a:moveTo>
                    <a:pt x="186740" y="0"/>
                  </a:moveTo>
                  <a:lnTo>
                    <a:pt x="0" y="136207"/>
                  </a:lnTo>
                  <a:lnTo>
                    <a:pt x="186740" y="272415"/>
                  </a:lnTo>
                  <a:lnTo>
                    <a:pt x="186740" y="204317"/>
                  </a:lnTo>
                  <a:lnTo>
                    <a:pt x="612940" y="204317"/>
                  </a:lnTo>
                  <a:lnTo>
                    <a:pt x="612940" y="68110"/>
                  </a:lnTo>
                  <a:lnTo>
                    <a:pt x="186740" y="68110"/>
                  </a:lnTo>
                  <a:lnTo>
                    <a:pt x="186740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95738" y="4238028"/>
              <a:ext cx="613410" cy="272415"/>
            </a:xfrm>
            <a:custGeom>
              <a:avLst/>
              <a:gdLst/>
              <a:ahLst/>
              <a:cxnLst/>
              <a:rect l="l" t="t" r="r" b="b"/>
              <a:pathLst>
                <a:path w="613410" h="272414">
                  <a:moveTo>
                    <a:pt x="0" y="136207"/>
                  </a:moveTo>
                  <a:lnTo>
                    <a:pt x="186740" y="0"/>
                  </a:lnTo>
                  <a:lnTo>
                    <a:pt x="186740" y="68097"/>
                  </a:lnTo>
                  <a:lnTo>
                    <a:pt x="612940" y="68097"/>
                  </a:lnTo>
                  <a:lnTo>
                    <a:pt x="612940" y="204304"/>
                  </a:lnTo>
                  <a:lnTo>
                    <a:pt x="186740" y="204304"/>
                  </a:lnTo>
                  <a:lnTo>
                    <a:pt x="186740" y="272415"/>
                  </a:lnTo>
                  <a:lnTo>
                    <a:pt x="0" y="136207"/>
                  </a:lnTo>
                  <a:close/>
                </a:path>
              </a:pathLst>
            </a:custGeom>
            <a:ln w="24218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773696" y="123825"/>
            <a:ext cx="64039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030" marR="5080" indent="-862965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KARAYOLU </a:t>
            </a:r>
            <a:r>
              <a:rPr sz="3600" spc="50" dirty="0"/>
              <a:t>İLE TÜRKİYE </a:t>
            </a:r>
            <a:r>
              <a:rPr sz="3600" spc="70" dirty="0"/>
              <a:t>GÜMRÜK  </a:t>
            </a:r>
            <a:r>
              <a:rPr sz="3600" spc="25" dirty="0"/>
              <a:t>BÖLGESİNE </a:t>
            </a:r>
            <a:r>
              <a:rPr sz="3600" spc="-55" dirty="0"/>
              <a:t>EŞYA</a:t>
            </a:r>
            <a:r>
              <a:rPr sz="3600" spc="180" dirty="0"/>
              <a:t> </a:t>
            </a:r>
            <a:r>
              <a:rPr sz="3600" spc="40" dirty="0"/>
              <a:t>GELİŞİ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734" y="977049"/>
            <a:ext cx="615061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1470" marR="5080" indent="-1589405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SERBEST </a:t>
            </a:r>
            <a:r>
              <a:rPr spc="15" dirty="0"/>
              <a:t>BÖLGEYE </a:t>
            </a:r>
            <a:r>
              <a:rPr spc="95" dirty="0"/>
              <a:t>DENİZ </a:t>
            </a:r>
            <a:r>
              <a:rPr spc="10" dirty="0"/>
              <a:t>YOLU  </a:t>
            </a:r>
            <a:r>
              <a:rPr spc="50" dirty="0"/>
              <a:t>İLE </a:t>
            </a:r>
            <a:r>
              <a:rPr spc="-55" dirty="0"/>
              <a:t>EŞYA</a:t>
            </a:r>
            <a:r>
              <a:rPr spc="150" dirty="0"/>
              <a:t> </a:t>
            </a:r>
            <a:r>
              <a:rPr spc="50" dirty="0"/>
              <a:t>GİRİŞİ</a:t>
            </a:r>
          </a:p>
        </p:txBody>
      </p:sp>
      <p:sp>
        <p:nvSpPr>
          <p:cNvPr id="3" name="object 3"/>
          <p:cNvSpPr/>
          <p:nvPr/>
        </p:nvSpPr>
        <p:spPr>
          <a:xfrm>
            <a:off x="1883994" y="1966861"/>
            <a:ext cx="7080250" cy="4888230"/>
          </a:xfrm>
          <a:custGeom>
            <a:avLst/>
            <a:gdLst/>
            <a:ahLst/>
            <a:cxnLst/>
            <a:rect l="l" t="t" r="r" b="b"/>
            <a:pathLst>
              <a:path w="7080250" h="4888230">
                <a:moveTo>
                  <a:pt x="7080008" y="0"/>
                </a:moveTo>
                <a:lnTo>
                  <a:pt x="0" y="0"/>
                </a:lnTo>
                <a:lnTo>
                  <a:pt x="0" y="4887747"/>
                </a:lnTo>
                <a:lnTo>
                  <a:pt x="7080008" y="4887747"/>
                </a:lnTo>
                <a:lnTo>
                  <a:pt x="7080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60624" y="2027175"/>
            <a:ext cx="43008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0"/>
              </a:lnSpc>
            </a:pPr>
            <a:r>
              <a:rPr sz="2000" b="1" spc="15" dirty="0">
                <a:solidFill>
                  <a:srgbClr val="BD5554"/>
                </a:solidFill>
                <a:latin typeface="Carlito"/>
                <a:cs typeface="Carlito"/>
              </a:rPr>
              <a:t>Serbest Bölgeye deniz yolu </a:t>
            </a:r>
            <a:r>
              <a:rPr sz="2000" b="1" spc="10" dirty="0">
                <a:solidFill>
                  <a:srgbClr val="BD5554"/>
                </a:solidFill>
                <a:latin typeface="Carlito"/>
                <a:cs typeface="Carlito"/>
              </a:rPr>
              <a:t>ile </a:t>
            </a:r>
            <a:r>
              <a:rPr sz="2000" b="1" spc="15" dirty="0">
                <a:solidFill>
                  <a:srgbClr val="BD5554"/>
                </a:solidFill>
                <a:latin typeface="Carlito"/>
                <a:cs typeface="Carlito"/>
              </a:rPr>
              <a:t>eşya</a:t>
            </a:r>
            <a:r>
              <a:rPr sz="2000" b="1" spc="-85" dirty="0">
                <a:solidFill>
                  <a:srgbClr val="BD5554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BD5554"/>
                </a:solidFill>
                <a:latin typeface="Carlito"/>
                <a:cs typeface="Carlito"/>
              </a:rPr>
              <a:t>girişi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4214" y="2031880"/>
            <a:ext cx="1526959" cy="116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9175" y="2693047"/>
            <a:ext cx="1162685" cy="581660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88595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Varış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Bildirimi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9558" y="2693047"/>
            <a:ext cx="1161415" cy="581660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</a:pPr>
            <a:r>
              <a:rPr sz="850" b="1" spc="-5" dirty="0">
                <a:latin typeface="Arial"/>
                <a:cs typeface="Arial"/>
              </a:rPr>
              <a:t>Eşyanın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b="1" spc="-5" dirty="0">
                <a:latin typeface="Arial"/>
                <a:cs typeface="Arial"/>
              </a:rPr>
              <a:t>varışı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65410" y="2952229"/>
            <a:ext cx="1364615" cy="64769"/>
            <a:chOff x="3465410" y="2952229"/>
            <a:chExt cx="1364615" cy="64769"/>
          </a:xfrm>
        </p:grpSpPr>
        <p:sp>
          <p:nvSpPr>
            <p:cNvPr id="9" name="object 9"/>
            <p:cNvSpPr/>
            <p:nvPr/>
          </p:nvSpPr>
          <p:spPr>
            <a:xfrm>
              <a:off x="3470808" y="2983903"/>
              <a:ext cx="1337310" cy="1270"/>
            </a:xfrm>
            <a:custGeom>
              <a:avLst/>
              <a:gdLst/>
              <a:ahLst/>
              <a:cxnLst/>
              <a:rect l="l" t="t" r="r" b="b"/>
              <a:pathLst>
                <a:path w="1337310" h="1269">
                  <a:moveTo>
                    <a:pt x="0" y="0"/>
                  </a:moveTo>
                  <a:lnTo>
                    <a:pt x="1337106" y="660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4798" y="2952229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69">
                  <a:moveTo>
                    <a:pt x="38" y="0"/>
                  </a:moveTo>
                  <a:lnTo>
                    <a:pt x="0" y="64630"/>
                  </a:lnTo>
                  <a:lnTo>
                    <a:pt x="64655" y="3234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10447" y="3662553"/>
            <a:ext cx="1648460" cy="581660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5575" marR="142875" indent="-635" algn="ctr">
              <a:lnSpc>
                <a:spcPct val="100000"/>
              </a:lnSpc>
              <a:spcBef>
                <a:spcPts val="300"/>
              </a:spcBef>
            </a:pPr>
            <a:r>
              <a:rPr sz="850" b="1" spc="-15" dirty="0">
                <a:latin typeface="Arial"/>
                <a:cs typeface="Arial"/>
              </a:rPr>
              <a:t>Transit </a:t>
            </a:r>
            <a:r>
              <a:rPr sz="850" b="1" spc="-5" dirty="0">
                <a:latin typeface="Arial"/>
                <a:cs typeface="Arial"/>
              </a:rPr>
              <a:t>beyannamesinin  </a:t>
            </a:r>
            <a:r>
              <a:rPr sz="850" b="1" spc="-10" dirty="0">
                <a:latin typeface="Arial"/>
                <a:cs typeface="Arial"/>
              </a:rPr>
              <a:t>elektronik </a:t>
            </a:r>
            <a:r>
              <a:rPr sz="850" b="1" spc="-5" dirty="0">
                <a:latin typeface="Arial"/>
                <a:cs typeface="Arial"/>
              </a:rPr>
              <a:t>ortamda  düzenlenmesi ve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-5" dirty="0">
                <a:latin typeface="Arial"/>
                <a:cs typeface="Arial"/>
              </a:rPr>
              <a:t>idareden  onaylanması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4866" y="3662553"/>
            <a:ext cx="1161415" cy="581660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4785" marR="172085" algn="ctr">
              <a:lnSpc>
                <a:spcPct val="102099"/>
              </a:lnSpc>
              <a:spcBef>
                <a:spcPts val="315"/>
              </a:spcBef>
            </a:pPr>
            <a:r>
              <a:rPr sz="900" b="1" spc="15" dirty="0">
                <a:latin typeface="Arial"/>
                <a:cs typeface="Arial"/>
              </a:rPr>
              <a:t>Serbest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Bölge  evraklarının  </a:t>
            </a:r>
            <a:r>
              <a:rPr sz="900" b="1" spc="15" dirty="0">
                <a:latin typeface="Arial"/>
                <a:cs typeface="Arial"/>
              </a:rPr>
              <a:t>hazırlanması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8804" y="4826495"/>
            <a:ext cx="1551305" cy="581660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04470" marR="192405" indent="635" algn="ctr">
              <a:lnSpc>
                <a:spcPts val="1100"/>
              </a:lnSpc>
              <a:spcBef>
                <a:spcPts val="355"/>
              </a:spcBef>
            </a:pPr>
            <a:r>
              <a:rPr sz="900" b="1" spc="10" dirty="0">
                <a:latin typeface="Arial"/>
                <a:cs typeface="Arial"/>
              </a:rPr>
              <a:t>Yukleme bilgilerinin  </a:t>
            </a:r>
            <a:r>
              <a:rPr sz="900" b="1" spc="20" dirty="0">
                <a:latin typeface="Arial"/>
                <a:cs typeface="Arial"/>
              </a:rPr>
              <a:t>SBBUP’a </a:t>
            </a:r>
            <a:r>
              <a:rPr sz="900" b="1" spc="10" dirty="0">
                <a:latin typeface="Arial"/>
                <a:cs typeface="Arial"/>
              </a:rPr>
              <a:t>elektronik  </a:t>
            </a:r>
            <a:r>
              <a:rPr sz="900" b="1" spc="15" dirty="0">
                <a:latin typeface="Arial"/>
                <a:cs typeface="Arial"/>
              </a:rPr>
              <a:t>ortamda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yüklenmesi  </a:t>
            </a:r>
            <a:r>
              <a:rPr sz="900" b="1" dirty="0">
                <a:latin typeface="Carlito"/>
                <a:cs typeface="Carlito"/>
              </a:rPr>
              <a:t>(</a:t>
            </a:r>
            <a:r>
              <a:rPr sz="850" b="1" dirty="0">
                <a:latin typeface="Carlito"/>
                <a:cs typeface="Carlito"/>
              </a:rPr>
              <a:t>*****)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6432" y="3662553"/>
            <a:ext cx="1174750" cy="581660"/>
          </a:xfrm>
          <a:prstGeom prst="rect">
            <a:avLst/>
          </a:prstGeom>
          <a:solidFill>
            <a:srgbClr val="8A79B0"/>
          </a:solidFill>
          <a:ln w="21539">
            <a:solidFill>
              <a:srgbClr val="6C5F8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65100" marR="138430" indent="-3175" algn="ctr">
              <a:lnSpc>
                <a:spcPct val="100000"/>
              </a:lnSpc>
              <a:spcBef>
                <a:spcPts val="300"/>
              </a:spcBef>
            </a:pPr>
            <a:r>
              <a:rPr sz="850" b="1" spc="-5" dirty="0">
                <a:solidFill>
                  <a:srgbClr val="FFFFFF"/>
                </a:solidFill>
                <a:latin typeface="Carlito"/>
                <a:cs typeface="Carlito"/>
              </a:rPr>
              <a:t>Orjinal </a:t>
            </a:r>
            <a:r>
              <a:rPr sz="850" b="1" spc="-10" dirty="0">
                <a:solidFill>
                  <a:srgbClr val="FFFFFF"/>
                </a:solidFill>
                <a:latin typeface="Carlito"/>
                <a:cs typeface="Carlito"/>
              </a:rPr>
              <a:t>evrakların  </a:t>
            </a:r>
            <a:r>
              <a:rPr sz="850" b="1" spc="-5" dirty="0">
                <a:solidFill>
                  <a:srgbClr val="FFFFFF"/>
                </a:solidFill>
                <a:latin typeface="Carlito"/>
                <a:cs typeface="Carlito"/>
              </a:rPr>
              <a:t>nakliyeciden</a:t>
            </a:r>
            <a:r>
              <a:rPr sz="85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50" b="1" spc="-5" dirty="0">
                <a:solidFill>
                  <a:srgbClr val="FFFFFF"/>
                </a:solidFill>
                <a:latin typeface="Carlito"/>
                <a:cs typeface="Carlito"/>
              </a:rPr>
              <a:t>teslim  alınması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58602" y="3268814"/>
            <a:ext cx="4298315" cy="1558290"/>
            <a:chOff x="3858602" y="3268814"/>
            <a:chExt cx="4298315" cy="1558290"/>
          </a:xfrm>
        </p:grpSpPr>
        <p:sp>
          <p:nvSpPr>
            <p:cNvPr id="16" name="object 16"/>
            <p:cNvSpPr/>
            <p:nvPr/>
          </p:nvSpPr>
          <p:spPr>
            <a:xfrm>
              <a:off x="5409831" y="3274212"/>
              <a:ext cx="635" cy="367030"/>
            </a:xfrm>
            <a:custGeom>
              <a:avLst/>
              <a:gdLst/>
              <a:ahLst/>
              <a:cxnLst/>
              <a:rect l="l" t="t" r="r" b="b"/>
              <a:pathLst>
                <a:path w="635" h="367029">
                  <a:moveTo>
                    <a:pt x="508" y="0"/>
                  </a:moveTo>
                  <a:lnTo>
                    <a:pt x="0" y="366788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7573" y="3597871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630" y="88"/>
                  </a:moveTo>
                  <a:lnTo>
                    <a:pt x="0" y="0"/>
                  </a:lnTo>
                  <a:lnTo>
                    <a:pt x="32232" y="64681"/>
                  </a:lnTo>
                  <a:lnTo>
                    <a:pt x="64630" y="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0970" y="3953408"/>
              <a:ext cx="1532890" cy="1270"/>
            </a:xfrm>
            <a:custGeom>
              <a:avLst/>
              <a:gdLst/>
              <a:ahLst/>
              <a:cxnLst/>
              <a:rect l="l" t="t" r="r" b="b"/>
              <a:pathLst>
                <a:path w="1532890" h="1270">
                  <a:moveTo>
                    <a:pt x="0" y="0"/>
                  </a:moveTo>
                  <a:lnTo>
                    <a:pt x="1532343" y="660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0210" y="3921734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25" y="0"/>
                  </a:moveTo>
                  <a:lnTo>
                    <a:pt x="0" y="64630"/>
                  </a:lnTo>
                  <a:lnTo>
                    <a:pt x="64642" y="323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80142" y="3953408"/>
              <a:ext cx="948690" cy="635"/>
            </a:xfrm>
            <a:custGeom>
              <a:avLst/>
              <a:gdLst/>
              <a:ahLst/>
              <a:cxnLst/>
              <a:rect l="l" t="t" r="r" b="b"/>
              <a:pathLst>
                <a:path w="948689" h="635">
                  <a:moveTo>
                    <a:pt x="948499" y="0"/>
                  </a:moveTo>
                  <a:lnTo>
                    <a:pt x="0" y="520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58602" y="3921594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617" y="0"/>
                  </a:moveTo>
                  <a:lnTo>
                    <a:pt x="0" y="32346"/>
                  </a:lnTo>
                  <a:lnTo>
                    <a:pt x="64655" y="64630"/>
                  </a:lnTo>
                  <a:lnTo>
                    <a:pt x="646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24444" y="4243717"/>
              <a:ext cx="1270" cy="561340"/>
            </a:xfrm>
            <a:custGeom>
              <a:avLst/>
              <a:gdLst/>
              <a:ahLst/>
              <a:cxnLst/>
              <a:rect l="l" t="t" r="r" b="b"/>
              <a:pathLst>
                <a:path w="1270" h="561339">
                  <a:moveTo>
                    <a:pt x="1041" y="0"/>
                  </a:moveTo>
                  <a:lnTo>
                    <a:pt x="0" y="561238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2211" y="4761801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630" y="114"/>
                  </a:moveTo>
                  <a:lnTo>
                    <a:pt x="0" y="0"/>
                  </a:lnTo>
                  <a:lnTo>
                    <a:pt x="32194" y="64693"/>
                  </a:lnTo>
                  <a:lnTo>
                    <a:pt x="64630" y="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48804" y="6183248"/>
            <a:ext cx="1551305" cy="579755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</a:pPr>
            <a:r>
              <a:rPr sz="850" b="1" spc="-5" dirty="0">
                <a:latin typeface="Arial"/>
                <a:cs typeface="Arial"/>
              </a:rPr>
              <a:t>Bölge Giriş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-5" dirty="0">
                <a:latin typeface="Arial"/>
                <a:cs typeface="Arial"/>
              </a:rPr>
              <a:t>Onayı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19604" y="5407659"/>
            <a:ext cx="969644" cy="485140"/>
          </a:xfrm>
          <a:prstGeom prst="rect">
            <a:avLst/>
          </a:prstGeom>
          <a:solidFill>
            <a:srgbClr val="EFE92D"/>
          </a:solidFill>
          <a:ln w="807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9870" marR="218440" algn="ctr">
              <a:lnSpc>
                <a:spcPct val="102099"/>
              </a:lnSpc>
              <a:spcBef>
                <a:spcPts val="315"/>
              </a:spcBef>
            </a:pPr>
            <a:r>
              <a:rPr sz="900" b="1" spc="15" dirty="0">
                <a:latin typeface="Arial"/>
                <a:cs typeface="Arial"/>
              </a:rPr>
              <a:t>Sarı </a:t>
            </a:r>
            <a:r>
              <a:rPr sz="900" b="1" spc="10" dirty="0">
                <a:latin typeface="Arial"/>
                <a:cs typeface="Arial"/>
              </a:rPr>
              <a:t>Hat  </a:t>
            </a:r>
            <a:r>
              <a:rPr sz="900" b="1" spc="15" dirty="0">
                <a:latin typeface="Carlito"/>
                <a:cs typeface="Carlito"/>
              </a:rPr>
              <a:t>(</a:t>
            </a:r>
            <a:r>
              <a:rPr sz="900" b="1" spc="15" dirty="0">
                <a:latin typeface="Arial"/>
                <a:cs typeface="Arial"/>
              </a:rPr>
              <a:t>belge  </a:t>
            </a:r>
            <a:r>
              <a:rPr sz="900" b="1" spc="10" dirty="0">
                <a:latin typeface="Arial"/>
                <a:cs typeface="Arial"/>
              </a:rPr>
              <a:t>kontrolü)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4536" y="5407659"/>
            <a:ext cx="1115060" cy="485140"/>
          </a:xfrm>
          <a:prstGeom prst="rect">
            <a:avLst/>
          </a:prstGeom>
          <a:ln w="21539">
            <a:solidFill>
              <a:srgbClr val="C9696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5730" marR="187960">
              <a:lnSpc>
                <a:spcPct val="102099"/>
              </a:lnSpc>
              <a:spcBef>
                <a:spcPts val="315"/>
              </a:spcBef>
            </a:pPr>
            <a:r>
              <a:rPr sz="900" b="1" spc="10" dirty="0">
                <a:solidFill>
                  <a:srgbClr val="EE322D"/>
                </a:solidFill>
                <a:latin typeface="Carlito"/>
                <a:cs typeface="Carlito"/>
              </a:rPr>
              <a:t>Kırmızı </a:t>
            </a:r>
            <a:r>
              <a:rPr sz="900" b="1" spc="15" dirty="0">
                <a:solidFill>
                  <a:srgbClr val="EE322D"/>
                </a:solidFill>
                <a:latin typeface="Carlito"/>
                <a:cs typeface="Carlito"/>
              </a:rPr>
              <a:t>Hat  </a:t>
            </a:r>
            <a:r>
              <a:rPr sz="900" b="1" spc="10" dirty="0">
                <a:solidFill>
                  <a:srgbClr val="EE322D"/>
                </a:solidFill>
                <a:latin typeface="Carlito"/>
                <a:cs typeface="Carlito"/>
              </a:rPr>
              <a:t>(belge</a:t>
            </a:r>
            <a:r>
              <a:rPr sz="900" b="1" spc="-30" dirty="0">
                <a:solidFill>
                  <a:srgbClr val="EE322D"/>
                </a:solidFill>
                <a:latin typeface="Carlito"/>
                <a:cs typeface="Carlito"/>
              </a:rPr>
              <a:t> </a:t>
            </a:r>
            <a:r>
              <a:rPr sz="900" b="1" spc="10" dirty="0">
                <a:solidFill>
                  <a:srgbClr val="EE322D"/>
                </a:solidFill>
                <a:latin typeface="Carlito"/>
                <a:cs typeface="Carlito"/>
              </a:rPr>
              <a:t>kontrolü)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13495" y="6183248"/>
            <a:ext cx="1745614" cy="579755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00380" marR="386080" indent="-102235">
              <a:lnSpc>
                <a:spcPct val="100000"/>
              </a:lnSpc>
              <a:spcBef>
                <a:spcPts val="300"/>
              </a:spcBef>
            </a:pPr>
            <a:r>
              <a:rPr sz="850" b="1" spc="-15" dirty="0">
                <a:latin typeface="Arial"/>
                <a:cs typeface="Arial"/>
              </a:rPr>
              <a:t>Transt </a:t>
            </a:r>
            <a:r>
              <a:rPr sz="850" b="1" spc="-5" dirty="0">
                <a:latin typeface="Arial"/>
                <a:cs typeface="Arial"/>
              </a:rPr>
              <a:t>işlemlerinin  tamamlanması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6432" y="6183248"/>
            <a:ext cx="1248410" cy="579755"/>
          </a:xfrm>
          <a:prstGeom prst="rect">
            <a:avLst/>
          </a:prstGeom>
          <a:solidFill>
            <a:srgbClr val="4A77BB"/>
          </a:solidFill>
          <a:ln w="807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9385" marR="171450" indent="-635" algn="ctr">
              <a:lnSpc>
                <a:spcPct val="102099"/>
              </a:lnSpc>
              <a:spcBef>
                <a:spcPts val="315"/>
              </a:spcBef>
            </a:pPr>
            <a:r>
              <a:rPr sz="900" b="1" spc="10" dirty="0">
                <a:solidFill>
                  <a:srgbClr val="FFFFFF"/>
                </a:solidFill>
                <a:latin typeface="Arial"/>
                <a:cs typeface="Arial"/>
              </a:rPr>
              <a:t>Bölgeye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Varış  </a:t>
            </a: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(gümrük ve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Arial"/>
                <a:cs typeface="Arial"/>
              </a:rPr>
              <a:t>kapı  kontrolü)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53205" y="5402262"/>
            <a:ext cx="4304665" cy="1102995"/>
            <a:chOff x="3853205" y="5402262"/>
            <a:chExt cx="4304665" cy="1102995"/>
          </a:xfrm>
        </p:grpSpPr>
        <p:sp>
          <p:nvSpPr>
            <p:cNvPr id="30" name="object 30"/>
            <p:cNvSpPr/>
            <p:nvPr/>
          </p:nvSpPr>
          <p:spPr>
            <a:xfrm>
              <a:off x="8124406" y="5407660"/>
              <a:ext cx="1270" cy="754380"/>
            </a:xfrm>
            <a:custGeom>
              <a:avLst/>
              <a:gdLst/>
              <a:ahLst/>
              <a:cxnLst/>
              <a:rect l="l" t="t" r="r" b="b"/>
              <a:pathLst>
                <a:path w="1270" h="754379">
                  <a:moveTo>
                    <a:pt x="0" y="0"/>
                  </a:moveTo>
                  <a:lnTo>
                    <a:pt x="660" y="754062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92706" y="6118593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630" y="0"/>
                  </a:moveTo>
                  <a:lnTo>
                    <a:pt x="0" y="50"/>
                  </a:lnTo>
                  <a:lnTo>
                    <a:pt x="32372" y="64655"/>
                  </a:lnTo>
                  <a:lnTo>
                    <a:pt x="6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58603" y="6472245"/>
              <a:ext cx="911860" cy="1905"/>
            </a:xfrm>
            <a:custGeom>
              <a:avLst/>
              <a:gdLst/>
              <a:ahLst/>
              <a:cxnLst/>
              <a:rect l="l" t="t" r="r" b="b"/>
              <a:pathLst>
                <a:path w="911860" h="1904">
                  <a:moveTo>
                    <a:pt x="0" y="1320"/>
                  </a:moveTo>
                  <a:lnTo>
                    <a:pt x="911606" y="0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27067" y="6439999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0" y="0"/>
                  </a:moveTo>
                  <a:lnTo>
                    <a:pt x="88" y="64630"/>
                  </a:lnTo>
                  <a:lnTo>
                    <a:pt x="64681" y="3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85763" y="6471983"/>
              <a:ext cx="1263650" cy="2540"/>
            </a:xfrm>
            <a:custGeom>
              <a:avLst/>
              <a:gdLst/>
              <a:ahLst/>
              <a:cxnLst/>
              <a:rect l="l" t="t" r="r" b="b"/>
              <a:pathLst>
                <a:path w="1263650" h="2539">
                  <a:moveTo>
                    <a:pt x="1263040" y="2120"/>
                  </a:moveTo>
                  <a:lnTo>
                    <a:pt x="0" y="0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64212" y="6439744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681" y="0"/>
                  </a:moveTo>
                  <a:lnTo>
                    <a:pt x="0" y="32207"/>
                  </a:lnTo>
                  <a:lnTo>
                    <a:pt x="64579" y="64630"/>
                  </a:lnTo>
                  <a:lnTo>
                    <a:pt x="646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404262" y="4535106"/>
            <a:ext cx="1228090" cy="581660"/>
          </a:xfrm>
          <a:prstGeom prst="rect">
            <a:avLst/>
          </a:prstGeom>
          <a:ln w="807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900" b="1" spc="20" dirty="0">
                <a:latin typeface="Arial"/>
                <a:cs typeface="Arial"/>
              </a:rPr>
              <a:t>Muayene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10" dirty="0">
                <a:latin typeface="Carlito"/>
                <a:cs typeface="Carlito"/>
              </a:rPr>
              <a:t>(****)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7873" y="6209334"/>
            <a:ext cx="58419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371775" y="2045131"/>
            <a:ext cx="4884420" cy="4336415"/>
            <a:chOff x="2371775" y="2045131"/>
            <a:chExt cx="4884420" cy="4336415"/>
          </a:xfrm>
        </p:grpSpPr>
        <p:sp>
          <p:nvSpPr>
            <p:cNvPr id="39" name="object 39"/>
            <p:cNvSpPr/>
            <p:nvPr/>
          </p:nvSpPr>
          <p:spPr>
            <a:xfrm>
              <a:off x="2404084" y="5116537"/>
              <a:ext cx="630555" cy="269875"/>
            </a:xfrm>
            <a:custGeom>
              <a:avLst/>
              <a:gdLst/>
              <a:ahLst/>
              <a:cxnLst/>
              <a:rect l="l" t="t" r="r" b="b"/>
              <a:pathLst>
                <a:path w="630555" h="269875">
                  <a:moveTo>
                    <a:pt x="630174" y="0"/>
                  </a:moveTo>
                  <a:lnTo>
                    <a:pt x="630174" y="145427"/>
                  </a:lnTo>
                  <a:lnTo>
                    <a:pt x="0" y="145427"/>
                  </a:lnTo>
                  <a:lnTo>
                    <a:pt x="0" y="269849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1775" y="5343296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64630" y="0"/>
                  </a:moveTo>
                  <a:lnTo>
                    <a:pt x="0" y="0"/>
                  </a:lnTo>
                  <a:lnTo>
                    <a:pt x="32308" y="64630"/>
                  </a:lnTo>
                  <a:lnTo>
                    <a:pt x="6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34258" y="5116537"/>
              <a:ext cx="582295" cy="269875"/>
            </a:xfrm>
            <a:custGeom>
              <a:avLst/>
              <a:gdLst/>
              <a:ahLst/>
              <a:cxnLst/>
              <a:rect l="l" t="t" r="r" b="b"/>
              <a:pathLst>
                <a:path w="582295" h="269875">
                  <a:moveTo>
                    <a:pt x="0" y="0"/>
                  </a:moveTo>
                  <a:lnTo>
                    <a:pt x="0" y="145427"/>
                  </a:lnTo>
                  <a:lnTo>
                    <a:pt x="581698" y="145427"/>
                  </a:lnTo>
                  <a:lnTo>
                    <a:pt x="581698" y="269849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83647" y="5343296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630" y="0"/>
                  </a:moveTo>
                  <a:lnTo>
                    <a:pt x="0" y="0"/>
                  </a:lnTo>
                  <a:lnTo>
                    <a:pt x="32321" y="64630"/>
                  </a:lnTo>
                  <a:lnTo>
                    <a:pt x="6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04351" y="5892406"/>
              <a:ext cx="582295" cy="269875"/>
            </a:xfrm>
            <a:custGeom>
              <a:avLst/>
              <a:gdLst/>
              <a:ahLst/>
              <a:cxnLst/>
              <a:rect l="l" t="t" r="r" b="b"/>
              <a:pathLst>
                <a:path w="582294" h="269875">
                  <a:moveTo>
                    <a:pt x="0" y="0"/>
                  </a:moveTo>
                  <a:lnTo>
                    <a:pt x="0" y="145427"/>
                  </a:lnTo>
                  <a:lnTo>
                    <a:pt x="581698" y="145427"/>
                  </a:lnTo>
                  <a:lnTo>
                    <a:pt x="581698" y="269303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53740" y="6118618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64630" y="0"/>
                  </a:moveTo>
                  <a:lnTo>
                    <a:pt x="0" y="0"/>
                  </a:lnTo>
                  <a:lnTo>
                    <a:pt x="32321" y="64630"/>
                  </a:lnTo>
                  <a:lnTo>
                    <a:pt x="6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6049" y="5892406"/>
              <a:ext cx="630555" cy="269875"/>
            </a:xfrm>
            <a:custGeom>
              <a:avLst/>
              <a:gdLst/>
              <a:ahLst/>
              <a:cxnLst/>
              <a:rect l="l" t="t" r="r" b="b"/>
              <a:pathLst>
                <a:path w="630554" h="269875">
                  <a:moveTo>
                    <a:pt x="630174" y="0"/>
                  </a:moveTo>
                  <a:lnTo>
                    <a:pt x="630174" y="145427"/>
                  </a:lnTo>
                  <a:lnTo>
                    <a:pt x="0" y="145427"/>
                  </a:lnTo>
                  <a:lnTo>
                    <a:pt x="0" y="269303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53740" y="6118618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64630" y="0"/>
                  </a:moveTo>
                  <a:lnTo>
                    <a:pt x="0" y="0"/>
                  </a:lnTo>
                  <a:lnTo>
                    <a:pt x="32308" y="64630"/>
                  </a:lnTo>
                  <a:lnTo>
                    <a:pt x="6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34525" y="4244251"/>
              <a:ext cx="635" cy="269875"/>
            </a:xfrm>
            <a:custGeom>
              <a:avLst/>
              <a:gdLst/>
              <a:ahLst/>
              <a:cxnLst/>
              <a:rect l="l" t="t" r="r" b="b"/>
              <a:pathLst>
                <a:path w="635" h="269875">
                  <a:moveTo>
                    <a:pt x="0" y="0"/>
                  </a:moveTo>
                  <a:lnTo>
                    <a:pt x="622" y="269303"/>
                  </a:lnTo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02737" y="4470400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64630" y="0"/>
                  </a:moveTo>
                  <a:lnTo>
                    <a:pt x="0" y="152"/>
                  </a:lnTo>
                  <a:lnTo>
                    <a:pt x="32461" y="64706"/>
                  </a:lnTo>
                  <a:lnTo>
                    <a:pt x="64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57948" y="4050350"/>
              <a:ext cx="194310" cy="2327275"/>
            </a:xfrm>
            <a:custGeom>
              <a:avLst/>
              <a:gdLst/>
              <a:ahLst/>
              <a:cxnLst/>
              <a:rect l="l" t="t" r="r" b="b"/>
              <a:pathLst>
                <a:path w="194309" h="2327275">
                  <a:moveTo>
                    <a:pt x="193903" y="2326805"/>
                  </a:moveTo>
                  <a:lnTo>
                    <a:pt x="136645" y="2289391"/>
                  </a:lnTo>
                  <a:lnTo>
                    <a:pt x="115658" y="2247416"/>
                  </a:lnTo>
                  <a:lnTo>
                    <a:pt x="101894" y="2194188"/>
                  </a:lnTo>
                  <a:lnTo>
                    <a:pt x="96951" y="2132901"/>
                  </a:lnTo>
                  <a:lnTo>
                    <a:pt x="96951" y="1357299"/>
                  </a:lnTo>
                  <a:lnTo>
                    <a:pt x="92008" y="1296013"/>
                  </a:lnTo>
                  <a:lnTo>
                    <a:pt x="78245" y="1242788"/>
                  </a:lnTo>
                  <a:lnTo>
                    <a:pt x="57257" y="1200817"/>
                  </a:lnTo>
                  <a:lnTo>
                    <a:pt x="30643" y="1173293"/>
                  </a:lnTo>
                  <a:lnTo>
                    <a:pt x="0" y="1163408"/>
                  </a:lnTo>
                  <a:lnTo>
                    <a:pt x="30643" y="1153523"/>
                  </a:lnTo>
                  <a:lnTo>
                    <a:pt x="57257" y="1125995"/>
                  </a:lnTo>
                  <a:lnTo>
                    <a:pt x="78245" y="1084020"/>
                  </a:lnTo>
                  <a:lnTo>
                    <a:pt x="92008" y="1030792"/>
                  </a:lnTo>
                  <a:lnTo>
                    <a:pt x="96951" y="969505"/>
                  </a:lnTo>
                  <a:lnTo>
                    <a:pt x="96951" y="193903"/>
                  </a:lnTo>
                  <a:lnTo>
                    <a:pt x="101894" y="132616"/>
                  </a:lnTo>
                  <a:lnTo>
                    <a:pt x="115658" y="79388"/>
                  </a:lnTo>
                  <a:lnTo>
                    <a:pt x="136645" y="37413"/>
                  </a:lnTo>
                  <a:lnTo>
                    <a:pt x="163260" y="9885"/>
                  </a:lnTo>
                  <a:lnTo>
                    <a:pt x="193903" y="0"/>
                  </a:lnTo>
                </a:path>
              </a:pathLst>
            </a:custGeom>
            <a:ln w="8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68003" y="2045131"/>
              <a:ext cx="4596130" cy="342900"/>
            </a:xfrm>
            <a:custGeom>
              <a:avLst/>
              <a:gdLst/>
              <a:ahLst/>
              <a:cxnLst/>
              <a:rect l="l" t="t" r="r" b="b"/>
              <a:pathLst>
                <a:path w="4596130" h="342900">
                  <a:moveTo>
                    <a:pt x="4596003" y="0"/>
                  </a:moveTo>
                  <a:lnTo>
                    <a:pt x="0" y="0"/>
                  </a:lnTo>
                  <a:lnTo>
                    <a:pt x="0" y="342874"/>
                  </a:lnTo>
                  <a:lnTo>
                    <a:pt x="4596003" y="342874"/>
                  </a:lnTo>
                  <a:lnTo>
                    <a:pt x="459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596" y="2017966"/>
            <a:ext cx="868934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6535" marR="5080" indent="-14744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SATIŞ </a:t>
            </a:r>
            <a:r>
              <a:rPr spc="60" dirty="0"/>
              <a:t>SÖZLEŞMELERİNDE </a:t>
            </a:r>
            <a:r>
              <a:rPr spc="15" dirty="0"/>
              <a:t>SATICI </a:t>
            </a:r>
            <a:r>
              <a:rPr spc="-5" dirty="0"/>
              <a:t>VE </a:t>
            </a:r>
            <a:r>
              <a:rPr spc="60" dirty="0"/>
              <a:t>ALICININ  </a:t>
            </a:r>
            <a:r>
              <a:rPr spc="50" dirty="0"/>
              <a:t>YÜKÜMLÜLÜKLERİ</a:t>
            </a:r>
            <a:r>
              <a:rPr spc="100" dirty="0"/>
              <a:t> </a:t>
            </a:r>
            <a:r>
              <a:rPr spc="45" dirty="0"/>
              <a:t>(EDİMLERİ)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4000" y="3240011"/>
          <a:ext cx="9320530" cy="3005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0265"/>
                <a:gridCol w="4660265"/>
              </a:tblGrid>
              <a:tr h="303199">
                <a:tc gridSpan="2"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4718050" algn="l"/>
                        </a:tabLst>
                      </a:pP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SATICININ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EDİMLERİ	</a:t>
                      </a:r>
                      <a:r>
                        <a:rPr sz="15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ALICININ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EDİMLERİ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solidFill>
                      <a:srgbClr val="F6B0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019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Malı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</a:t>
                      </a:r>
                      <a:r>
                        <a:rPr sz="15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etmek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575310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Mala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ilişkin belgeleri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vermek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 malın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mülkiyetini 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geçirmek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229870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üstlenilmiş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ise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eşyanın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yerine 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taşınmasını ve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teslimini</a:t>
                      </a:r>
                      <a:r>
                        <a:rPr sz="15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sağlamak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201295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üstlenilmiş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ise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teslime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konu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malların 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sigortasını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yaptırmak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bedelini</a:t>
                      </a:r>
                      <a:r>
                        <a:rPr sz="15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ödemek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289560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üstlenilmiş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ise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satış sonrası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garanti 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kapsamında yükümlülüklerini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yerine</a:t>
                      </a:r>
                      <a:r>
                        <a:rPr sz="15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getirmek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sz="15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.........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Mal </a:t>
                      </a:r>
                      <a:r>
                        <a:rPr sz="1500" spc="-3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bedelini</a:t>
                      </a:r>
                      <a:r>
                        <a:rPr sz="1500" spc="10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ödemek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6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Malı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teslim</a:t>
                      </a:r>
                      <a:r>
                        <a:rPr sz="1500" spc="1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almak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519430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3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üstlenilmiş </a:t>
                      </a:r>
                      <a:r>
                        <a:rPr sz="1500" spc="-5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ise </a:t>
                      </a:r>
                      <a:r>
                        <a:rPr sz="1500" spc="-6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malın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teslim  </a:t>
                      </a:r>
                      <a:r>
                        <a:rPr sz="1500" spc="-5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alınmasından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sonraki </a:t>
                      </a:r>
                      <a:r>
                        <a:rPr sz="1500" spc="-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navlun, </a:t>
                      </a:r>
                      <a:r>
                        <a:rPr sz="1500" spc="-2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sigorta </a:t>
                      </a:r>
                      <a:r>
                        <a:rPr sz="15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500" spc="-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yükleme </a:t>
                      </a:r>
                      <a:r>
                        <a:rPr sz="1500" spc="-6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ve  </a:t>
                      </a:r>
                      <a:r>
                        <a:rPr sz="1500" spc="-4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elleçleme </a:t>
                      </a:r>
                      <a:r>
                        <a:rPr sz="1500" spc="-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giderlerini</a:t>
                      </a:r>
                      <a:r>
                        <a:rPr sz="1500" spc="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ödemek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688340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3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üstlenilmiş </a:t>
                      </a:r>
                      <a:r>
                        <a:rPr sz="1500" spc="-5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ise </a:t>
                      </a:r>
                      <a:r>
                        <a:rPr sz="1500" spc="-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royalti </a:t>
                      </a:r>
                      <a:r>
                        <a:rPr sz="1500" spc="-6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500" spc="-4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lisans  </a:t>
                      </a:r>
                      <a:r>
                        <a:rPr sz="1500" spc="-3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ücretlerini</a:t>
                      </a:r>
                      <a:r>
                        <a:rPr sz="15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ödemek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 marR="388620">
                        <a:lnSpc>
                          <a:spcPct val="116700"/>
                        </a:lnSpc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 </a:t>
                      </a:r>
                      <a:r>
                        <a:rPr sz="1500" spc="-4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Anlaşmaya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göre </a:t>
                      </a:r>
                      <a:r>
                        <a:rPr sz="1500" spc="-3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üstlenilmiş </a:t>
                      </a:r>
                      <a:r>
                        <a:rPr sz="1500" spc="-5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ise </a:t>
                      </a:r>
                      <a:r>
                        <a:rPr sz="1500" spc="-3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sonraki </a:t>
                      </a:r>
                      <a:r>
                        <a:rPr sz="1500" spc="-4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satışlardan  </a:t>
                      </a:r>
                      <a:r>
                        <a:rPr sz="1500" spc="-4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elde edilen </a:t>
                      </a:r>
                      <a:r>
                        <a:rPr sz="1500" spc="-5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hasıladan </a:t>
                      </a:r>
                      <a:r>
                        <a:rPr sz="1500" spc="-6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anlaşılan payı </a:t>
                      </a:r>
                      <a:r>
                        <a:rPr sz="1500" spc="-5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satıcıya</a:t>
                      </a:r>
                      <a:r>
                        <a:rPr sz="1500" spc="29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ödemek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√</a:t>
                      </a:r>
                      <a:r>
                        <a:rPr sz="1500" spc="-5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58595B"/>
                          </a:solidFill>
                          <a:latin typeface="Arial"/>
                          <a:cs typeface="Arial"/>
                        </a:rPr>
                        <a:t>...........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0335" marR="5080" indent="-131318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GEÇİCİ </a:t>
            </a:r>
            <a:r>
              <a:rPr spc="60" dirty="0"/>
              <a:t>DEPOLMA </a:t>
            </a:r>
            <a:r>
              <a:rPr spc="40" dirty="0"/>
              <a:t>YERİNE  </a:t>
            </a:r>
            <a:r>
              <a:rPr spc="-55" dirty="0"/>
              <a:t>EŞYA</a:t>
            </a:r>
            <a:r>
              <a:rPr spc="95" dirty="0"/>
              <a:t> </a:t>
            </a:r>
            <a:r>
              <a:rPr spc="50" dirty="0"/>
              <a:t>GİRİŞİ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2538" y="2212416"/>
            <a:ext cx="2179955" cy="699135"/>
          </a:xfrm>
          <a:prstGeom prst="rect">
            <a:avLst/>
          </a:prstGeom>
          <a:ln w="25895">
            <a:solidFill>
              <a:srgbClr val="A0C374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64210" indent="-95885">
              <a:lnSpc>
                <a:spcPct val="100000"/>
              </a:lnSpc>
              <a:spcBef>
                <a:spcPts val="395"/>
              </a:spcBef>
              <a:buSzPct val="93750"/>
              <a:buFont typeface="Wingdings"/>
              <a:buChar char=""/>
              <a:tabLst>
                <a:tab pos="664845" algn="l"/>
              </a:tabLst>
            </a:pPr>
            <a:r>
              <a:rPr sz="1600" spc="-70" dirty="0">
                <a:solidFill>
                  <a:srgbClr val="19459D"/>
                </a:solidFill>
                <a:latin typeface="Trebuchet MS"/>
                <a:cs typeface="Trebuchet MS"/>
              </a:rPr>
              <a:t>Özet</a:t>
            </a:r>
            <a:r>
              <a:rPr sz="1600" spc="-125" dirty="0">
                <a:solidFill>
                  <a:srgbClr val="19459D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9459D"/>
                </a:solidFill>
                <a:latin typeface="Trebuchet MS"/>
                <a:cs typeface="Trebuchet MS"/>
              </a:rPr>
              <a:t>beyan</a:t>
            </a:r>
            <a:endParaRPr sz="1600">
              <a:latin typeface="Trebuchet MS"/>
              <a:cs typeface="Trebuchet MS"/>
            </a:endParaRPr>
          </a:p>
          <a:p>
            <a:pPr marL="584835" indent="-14224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585470" algn="l"/>
              </a:tabLst>
            </a:pPr>
            <a:r>
              <a:rPr sz="1600" spc="-50" dirty="0">
                <a:solidFill>
                  <a:srgbClr val="19459D"/>
                </a:solidFill>
                <a:latin typeface="Trebuchet MS"/>
                <a:cs typeface="Trebuchet MS"/>
              </a:rPr>
              <a:t>Varış</a:t>
            </a:r>
            <a:r>
              <a:rPr sz="1600" spc="-125" dirty="0">
                <a:solidFill>
                  <a:srgbClr val="19459D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19459D"/>
                </a:solidFill>
                <a:latin typeface="Trebuchet MS"/>
                <a:cs typeface="Trebuchet MS"/>
              </a:rPr>
              <a:t>bildirimi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9812" y="4659871"/>
            <a:ext cx="1938020" cy="698500"/>
          </a:xfrm>
          <a:prstGeom prst="rect">
            <a:avLst/>
          </a:prstGeom>
          <a:ln w="25895">
            <a:solidFill>
              <a:srgbClr val="C96962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516255" marR="375920" indent="-127000">
              <a:lnSpc>
                <a:spcPts val="1630"/>
              </a:lnSpc>
              <a:spcBef>
                <a:spcPts val="490"/>
              </a:spcBef>
            </a:pP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Eksiklik/fazlalık  </a:t>
            </a:r>
            <a:r>
              <a:rPr sz="1400" b="1" spc="5" dirty="0">
                <a:solidFill>
                  <a:srgbClr val="19459D"/>
                </a:solidFill>
                <a:latin typeface="Carlito"/>
                <a:cs typeface="Carlito"/>
              </a:rPr>
              <a:t>varsa</a:t>
            </a:r>
            <a:r>
              <a:rPr sz="1400" b="1" spc="29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takibi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9812" y="5824385"/>
            <a:ext cx="1938020" cy="890269"/>
          </a:xfrm>
          <a:prstGeom prst="rect">
            <a:avLst/>
          </a:prstGeom>
          <a:ln w="25895">
            <a:solidFill>
              <a:srgbClr val="A0C374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97485" indent="-105410">
              <a:lnSpc>
                <a:spcPts val="1655"/>
              </a:lnSpc>
              <a:spcBef>
                <a:spcPts val="395"/>
              </a:spcBef>
              <a:buFont typeface="Arial"/>
              <a:buChar char="•"/>
              <a:tabLst>
                <a:tab pos="198120" algn="l"/>
              </a:tabLst>
            </a:pP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Kurum</a:t>
            </a:r>
            <a:r>
              <a:rPr sz="1400" b="1" spc="-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19459D"/>
                </a:solidFill>
                <a:latin typeface="Carlito"/>
                <a:cs typeface="Carlito"/>
              </a:rPr>
              <a:t>izinleri</a:t>
            </a:r>
            <a:endParaRPr sz="1400">
              <a:latin typeface="Carlito"/>
              <a:cs typeface="Carlito"/>
            </a:endParaRPr>
          </a:p>
          <a:p>
            <a:pPr marL="197485" indent="-105410">
              <a:lnSpc>
                <a:spcPts val="1655"/>
              </a:lnSpc>
              <a:buFont typeface="Arial"/>
              <a:buChar char="•"/>
              <a:tabLst>
                <a:tab pos="198120" algn="l"/>
              </a:tabLst>
            </a:pP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Uygunluk</a:t>
            </a:r>
            <a:endParaRPr sz="1400">
              <a:latin typeface="Carlito"/>
              <a:cs typeface="Carlito"/>
            </a:endParaRPr>
          </a:p>
          <a:p>
            <a:pPr marL="92710">
              <a:lnSpc>
                <a:spcPct val="100000"/>
              </a:lnSpc>
              <a:spcBef>
                <a:spcPts val="50"/>
              </a:spcBef>
            </a:pP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değerlendirmesi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43555" y="5736819"/>
            <a:ext cx="2068830" cy="1108710"/>
            <a:chOff x="2743555" y="5736819"/>
            <a:chExt cx="2068830" cy="1108710"/>
          </a:xfrm>
        </p:grpSpPr>
        <p:sp>
          <p:nvSpPr>
            <p:cNvPr id="7" name="object 7"/>
            <p:cNvSpPr/>
            <p:nvPr/>
          </p:nvSpPr>
          <p:spPr>
            <a:xfrm>
              <a:off x="2743555" y="5736819"/>
              <a:ext cx="2068233" cy="1108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3072" y="5767425"/>
              <a:ext cx="1967052" cy="1019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93072" y="5767413"/>
            <a:ext cx="1967230" cy="1019810"/>
          </a:xfrm>
          <a:prstGeom prst="rect">
            <a:avLst/>
          </a:prstGeom>
          <a:ln w="9715">
            <a:solidFill>
              <a:srgbClr val="9DC27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92405" marR="180975" indent="2540" algn="ctr">
              <a:lnSpc>
                <a:spcPct val="100099"/>
              </a:lnSpc>
              <a:spcBef>
                <a:spcPts val="390"/>
              </a:spcBef>
            </a:pP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Süre aşımı yoksa  Beyanname </a:t>
            </a:r>
            <a:r>
              <a:rPr sz="1400" b="1" spc="5" dirty="0">
                <a:solidFill>
                  <a:srgbClr val="19459D"/>
                </a:solidFill>
                <a:latin typeface="Carlito"/>
                <a:cs typeface="Carlito"/>
              </a:rPr>
              <a:t>tescili</a:t>
            </a:r>
            <a:r>
              <a:rPr sz="1400" b="1" spc="-9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ve  ithalat</a:t>
            </a:r>
            <a:r>
              <a:rPr sz="1400" b="1" spc="-1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00" b="1" spc="10" dirty="0">
                <a:solidFill>
                  <a:srgbClr val="19459D"/>
                </a:solidFill>
                <a:latin typeface="Carlito"/>
                <a:cs typeface="Carlito"/>
              </a:rPr>
              <a:t>süreci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14187" y="2905036"/>
            <a:ext cx="78105" cy="473709"/>
            <a:chOff x="5414187" y="2905036"/>
            <a:chExt cx="78105" cy="473709"/>
          </a:xfrm>
        </p:grpSpPr>
        <p:sp>
          <p:nvSpPr>
            <p:cNvPr id="11" name="object 11"/>
            <p:cNvSpPr/>
            <p:nvPr/>
          </p:nvSpPr>
          <p:spPr>
            <a:xfrm>
              <a:off x="5452363" y="2911513"/>
              <a:ext cx="1270" cy="441325"/>
            </a:xfrm>
            <a:custGeom>
              <a:avLst/>
              <a:gdLst/>
              <a:ahLst/>
              <a:cxnLst/>
              <a:rect l="l" t="t" r="r" b="b"/>
              <a:pathLst>
                <a:path w="1270" h="441325">
                  <a:moveTo>
                    <a:pt x="0" y="0"/>
                  </a:moveTo>
                  <a:lnTo>
                    <a:pt x="762" y="441109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4187" y="3300755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77698" y="0"/>
                  </a:moveTo>
                  <a:lnTo>
                    <a:pt x="0" y="139"/>
                  </a:lnTo>
                  <a:lnTo>
                    <a:pt x="38988" y="77762"/>
                  </a:lnTo>
                  <a:lnTo>
                    <a:pt x="7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349591" y="3364617"/>
          <a:ext cx="4721224" cy="78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9955"/>
                <a:gridCol w="694690"/>
                <a:gridCol w="1846579"/>
              </a:tblGrid>
              <a:tr h="353371">
                <a:tc rowSpan="2">
                  <a:txBody>
                    <a:bodyPr/>
                    <a:lstStyle/>
                    <a:p>
                      <a:pPr marL="472440" marR="419100" indent="96520">
                        <a:lnSpc>
                          <a:spcPts val="1630"/>
                        </a:lnSpc>
                        <a:spcBef>
                          <a:spcPts val="490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Risk analizi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ve  özet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beyan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onayı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47739B"/>
                      </a:solidFill>
                      <a:prstDash val="solid"/>
                    </a:lnL>
                    <a:lnR w="28575">
                      <a:solidFill>
                        <a:srgbClr val="47739B"/>
                      </a:solidFill>
                      <a:prstDash val="solid"/>
                    </a:lnR>
                    <a:lnT w="28575">
                      <a:solidFill>
                        <a:srgbClr val="47739B"/>
                      </a:solidFill>
                      <a:prstDash val="solid"/>
                    </a:lnT>
                    <a:lnB w="28575">
                      <a:solidFill>
                        <a:srgbClr val="47739B"/>
                      </a:solidFill>
                      <a:prstDash val="solid"/>
                    </a:lnB>
                    <a:solidFill>
                      <a:srgbClr val="5A92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7739B"/>
                      </a:solidFill>
                      <a:prstDash val="solid"/>
                    </a:lnL>
                    <a:lnR w="28575">
                      <a:solidFill>
                        <a:srgbClr val="F9A45F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65785" marR="458470" indent="-94615">
                        <a:lnSpc>
                          <a:spcPct val="100899"/>
                        </a:lnSpc>
                        <a:spcBef>
                          <a:spcPts val="375"/>
                        </a:spcBef>
                      </a:pPr>
                      <a:r>
                        <a:rPr sz="1600" b="1" spc="-5" dirty="0">
                          <a:solidFill>
                            <a:srgbClr val="19459D"/>
                          </a:solidFill>
                          <a:latin typeface="Carlito"/>
                          <a:cs typeface="Carlito"/>
                        </a:rPr>
                        <a:t>Boşaltama  </a:t>
                      </a:r>
                      <a:r>
                        <a:rPr sz="1600" b="1" spc="10" dirty="0">
                          <a:solidFill>
                            <a:srgbClr val="19459D"/>
                          </a:solidFill>
                          <a:latin typeface="Carlito"/>
                          <a:cs typeface="Carlito"/>
                        </a:rPr>
                        <a:t>tutanağı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F9A45F"/>
                      </a:solidFill>
                      <a:prstDash val="solid"/>
                    </a:lnL>
                    <a:lnR w="28575">
                      <a:solidFill>
                        <a:srgbClr val="F9A45F"/>
                      </a:solidFill>
                      <a:prstDash val="solid"/>
                    </a:lnR>
                    <a:lnT w="28575">
                      <a:solidFill>
                        <a:srgbClr val="F9A45F"/>
                      </a:solidFill>
                      <a:prstDash val="solid"/>
                    </a:lnT>
                    <a:lnB w="28575">
                      <a:solidFill>
                        <a:srgbClr val="F9A45F"/>
                      </a:solidFill>
                      <a:prstDash val="solid"/>
                    </a:lnB>
                  </a:tcPr>
                </a:tc>
              </a:tr>
              <a:tr h="352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L w="28575">
                      <a:solidFill>
                        <a:srgbClr val="47739B"/>
                      </a:solidFill>
                      <a:prstDash val="solid"/>
                    </a:lnL>
                    <a:lnR w="28575">
                      <a:solidFill>
                        <a:srgbClr val="47739B"/>
                      </a:solidFill>
                      <a:prstDash val="solid"/>
                    </a:lnR>
                    <a:lnT w="28575">
                      <a:solidFill>
                        <a:srgbClr val="47739B"/>
                      </a:solidFill>
                      <a:prstDash val="solid"/>
                    </a:lnT>
                    <a:lnB w="28575">
                      <a:solidFill>
                        <a:srgbClr val="47739B"/>
                      </a:solidFill>
                      <a:prstDash val="solid"/>
                    </a:lnB>
                    <a:solidFill>
                      <a:srgbClr val="5A92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7739B"/>
                      </a:solidFill>
                      <a:prstDash val="solid"/>
                    </a:lnL>
                    <a:lnR w="28575">
                      <a:solidFill>
                        <a:srgbClr val="F9A45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28575">
                      <a:solidFill>
                        <a:srgbClr val="F9A45F"/>
                      </a:solidFill>
                      <a:prstDash val="solid"/>
                    </a:lnL>
                    <a:lnR w="28575">
                      <a:solidFill>
                        <a:srgbClr val="F9A45F"/>
                      </a:solidFill>
                      <a:prstDash val="solid"/>
                    </a:lnR>
                    <a:lnT w="28575">
                      <a:solidFill>
                        <a:srgbClr val="F9A45F"/>
                      </a:solidFill>
                      <a:prstDash val="solid"/>
                    </a:lnT>
                    <a:lnB w="28575">
                      <a:solidFill>
                        <a:srgbClr val="F9A45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196725" y="5839917"/>
            <a:ext cx="1612265" cy="874394"/>
          </a:xfrm>
          <a:prstGeom prst="rect">
            <a:avLst/>
          </a:prstGeom>
          <a:ln w="25895">
            <a:solidFill>
              <a:srgbClr val="50BACE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710" marR="97790">
              <a:lnSpc>
                <a:spcPct val="100099"/>
              </a:lnSpc>
              <a:spcBef>
                <a:spcPts val="390"/>
              </a:spcBef>
            </a:pPr>
            <a:r>
              <a:rPr sz="1400" b="1" spc="10" dirty="0">
                <a:solidFill>
                  <a:srgbClr val="C12026"/>
                </a:solidFill>
                <a:latin typeface="Carlito"/>
                <a:cs typeface="Carlito"/>
              </a:rPr>
              <a:t>Süre aşımı varsa  </a:t>
            </a:r>
            <a:r>
              <a:rPr sz="1400" b="1" spc="5" dirty="0">
                <a:solidFill>
                  <a:srgbClr val="C12026"/>
                </a:solidFill>
                <a:latin typeface="Carlito"/>
                <a:cs typeface="Carlito"/>
              </a:rPr>
              <a:t>TASFİYE </a:t>
            </a:r>
            <a:r>
              <a:rPr sz="1400" b="1" spc="10" dirty="0">
                <a:solidFill>
                  <a:srgbClr val="C12026"/>
                </a:solidFill>
                <a:latin typeface="Carlito"/>
                <a:cs typeface="Carlito"/>
              </a:rPr>
              <a:t>hükümleri  uygulanır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58520" y="369538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812" y="0"/>
                </a:moveTo>
                <a:lnTo>
                  <a:pt x="0" y="77698"/>
                </a:lnTo>
                <a:lnTo>
                  <a:pt x="78104" y="39662"/>
                </a:lnTo>
                <a:lnTo>
                  <a:pt x="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8315464" y="4158538"/>
            <a:ext cx="78105" cy="502284"/>
            <a:chOff x="8315464" y="4158538"/>
            <a:chExt cx="78105" cy="502284"/>
          </a:xfrm>
        </p:grpSpPr>
        <p:sp>
          <p:nvSpPr>
            <p:cNvPr id="17" name="object 17"/>
            <p:cNvSpPr/>
            <p:nvPr/>
          </p:nvSpPr>
          <p:spPr>
            <a:xfrm>
              <a:off x="8329282" y="4165015"/>
              <a:ext cx="28575" cy="469900"/>
            </a:xfrm>
            <a:custGeom>
              <a:avLst/>
              <a:gdLst/>
              <a:ahLst/>
              <a:cxnLst/>
              <a:rect l="l" t="t" r="r" b="b"/>
              <a:pathLst>
                <a:path w="28575" h="469900">
                  <a:moveTo>
                    <a:pt x="0" y="0"/>
                  </a:moveTo>
                  <a:lnTo>
                    <a:pt x="28054" y="469328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15464" y="4580318"/>
              <a:ext cx="78105" cy="80010"/>
            </a:xfrm>
            <a:custGeom>
              <a:avLst/>
              <a:gdLst/>
              <a:ahLst/>
              <a:cxnLst/>
              <a:rect l="l" t="t" r="r" b="b"/>
              <a:pathLst>
                <a:path w="78104" h="80010">
                  <a:moveTo>
                    <a:pt x="77558" y="0"/>
                  </a:moveTo>
                  <a:lnTo>
                    <a:pt x="0" y="4635"/>
                  </a:lnTo>
                  <a:lnTo>
                    <a:pt x="43421" y="79882"/>
                  </a:lnTo>
                  <a:lnTo>
                    <a:pt x="775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319249" y="5352491"/>
            <a:ext cx="78105" cy="473075"/>
            <a:chOff x="8319249" y="5352491"/>
            <a:chExt cx="78105" cy="473075"/>
          </a:xfrm>
        </p:grpSpPr>
        <p:sp>
          <p:nvSpPr>
            <p:cNvPr id="20" name="object 20"/>
            <p:cNvSpPr/>
            <p:nvPr/>
          </p:nvSpPr>
          <p:spPr>
            <a:xfrm>
              <a:off x="8357946" y="5358968"/>
              <a:ext cx="1270" cy="440690"/>
            </a:xfrm>
            <a:custGeom>
              <a:avLst/>
              <a:gdLst/>
              <a:ahLst/>
              <a:cxnLst/>
              <a:rect l="l" t="t" r="r" b="b"/>
              <a:pathLst>
                <a:path w="1270" h="440689">
                  <a:moveTo>
                    <a:pt x="1270" y="0"/>
                  </a:moveTo>
                  <a:lnTo>
                    <a:pt x="0" y="440156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19249" y="574720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38620" y="77812"/>
                  </a:lnTo>
                  <a:lnTo>
                    <a:pt x="7769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760137" y="6238531"/>
            <a:ext cx="443230" cy="78105"/>
            <a:chOff x="4760137" y="6238531"/>
            <a:chExt cx="443230" cy="78105"/>
          </a:xfrm>
        </p:grpSpPr>
        <p:sp>
          <p:nvSpPr>
            <p:cNvPr id="23" name="object 23"/>
            <p:cNvSpPr/>
            <p:nvPr/>
          </p:nvSpPr>
          <p:spPr>
            <a:xfrm>
              <a:off x="4786020" y="6276847"/>
              <a:ext cx="410845" cy="635"/>
            </a:xfrm>
            <a:custGeom>
              <a:avLst/>
              <a:gdLst/>
              <a:ahLst/>
              <a:cxnLst/>
              <a:rect l="l" t="t" r="r" b="b"/>
              <a:pathLst>
                <a:path w="410845" h="635">
                  <a:moveTo>
                    <a:pt x="410705" y="0"/>
                  </a:moveTo>
                  <a:lnTo>
                    <a:pt x="0" y="609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0137" y="6238531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77635" y="0"/>
                  </a:moveTo>
                  <a:lnTo>
                    <a:pt x="0" y="38963"/>
                  </a:lnTo>
                  <a:lnTo>
                    <a:pt x="77749" y="77698"/>
                  </a:lnTo>
                  <a:lnTo>
                    <a:pt x="77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809244" y="6236957"/>
            <a:ext cx="587375" cy="78105"/>
            <a:chOff x="6809244" y="6236957"/>
            <a:chExt cx="587375" cy="78105"/>
          </a:xfrm>
        </p:grpSpPr>
        <p:sp>
          <p:nvSpPr>
            <p:cNvPr id="26" name="object 26"/>
            <p:cNvSpPr/>
            <p:nvPr/>
          </p:nvSpPr>
          <p:spPr>
            <a:xfrm>
              <a:off x="6835152" y="6269075"/>
              <a:ext cx="554990" cy="7620"/>
            </a:xfrm>
            <a:custGeom>
              <a:avLst/>
              <a:gdLst/>
              <a:ahLst/>
              <a:cxnLst/>
              <a:rect l="l" t="t" r="r" b="b"/>
              <a:pathLst>
                <a:path w="554990" h="7620">
                  <a:moveTo>
                    <a:pt x="554659" y="0"/>
                  </a:moveTo>
                  <a:lnTo>
                    <a:pt x="0" y="7416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09244" y="6236957"/>
              <a:ext cx="78740" cy="78105"/>
            </a:xfrm>
            <a:custGeom>
              <a:avLst/>
              <a:gdLst/>
              <a:ahLst/>
              <a:cxnLst/>
              <a:rect l="l" t="t" r="r" b="b"/>
              <a:pathLst>
                <a:path w="78740" h="78104">
                  <a:moveTo>
                    <a:pt x="77177" y="0"/>
                  </a:moveTo>
                  <a:lnTo>
                    <a:pt x="0" y="39890"/>
                  </a:lnTo>
                  <a:lnTo>
                    <a:pt x="78219" y="77685"/>
                  </a:lnTo>
                  <a:lnTo>
                    <a:pt x="77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190531" y="2239346"/>
            <a:ext cx="2913748" cy="1502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981" y="962025"/>
            <a:ext cx="31502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İTHALAT</a:t>
            </a:r>
            <a:r>
              <a:rPr spc="35" dirty="0"/>
              <a:t> </a:t>
            </a:r>
            <a:r>
              <a:rPr spc="50" dirty="0"/>
              <a:t>SÜRECİ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53821" y="3088102"/>
            <a:ext cx="2512695" cy="3696970"/>
            <a:chOff x="6753821" y="3088102"/>
            <a:chExt cx="2512695" cy="3696970"/>
          </a:xfrm>
        </p:grpSpPr>
        <p:sp>
          <p:nvSpPr>
            <p:cNvPr id="4" name="object 4"/>
            <p:cNvSpPr/>
            <p:nvPr/>
          </p:nvSpPr>
          <p:spPr>
            <a:xfrm>
              <a:off x="6753821" y="3088102"/>
              <a:ext cx="2512415" cy="3685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9041" y="6713486"/>
              <a:ext cx="2194737" cy="71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96811" y="3114928"/>
              <a:ext cx="2426576" cy="35985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96824" y="3114941"/>
              <a:ext cx="2426970" cy="3598545"/>
            </a:xfrm>
            <a:custGeom>
              <a:avLst/>
              <a:gdLst/>
              <a:ahLst/>
              <a:cxnLst/>
              <a:rect l="l" t="t" r="r" b="b"/>
              <a:pathLst>
                <a:path w="2426970" h="3598545">
                  <a:moveTo>
                    <a:pt x="0" y="0"/>
                  </a:moveTo>
                  <a:lnTo>
                    <a:pt x="2426576" y="0"/>
                  </a:lnTo>
                  <a:lnTo>
                    <a:pt x="2426576" y="3598532"/>
                  </a:lnTo>
                  <a:lnTo>
                    <a:pt x="0" y="3598532"/>
                  </a:lnTo>
                  <a:lnTo>
                    <a:pt x="0" y="0"/>
                  </a:lnTo>
                  <a:close/>
                </a:path>
              </a:pathLst>
            </a:custGeom>
            <a:ln w="8267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64502" y="6396347"/>
            <a:ext cx="21056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20" dirty="0">
                <a:solidFill>
                  <a:srgbClr val="EE322D"/>
                </a:solidFill>
                <a:latin typeface="Arial"/>
                <a:cs typeface="Arial"/>
              </a:rPr>
              <a:t>SERBEST</a:t>
            </a:r>
            <a:r>
              <a:rPr sz="1700" spc="-80" dirty="0">
                <a:solidFill>
                  <a:srgbClr val="EE322D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EE322D"/>
                </a:solidFill>
                <a:latin typeface="Arial"/>
                <a:cs typeface="Arial"/>
              </a:rPr>
              <a:t>DOLAŞIM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92897" y="3127803"/>
            <a:ext cx="5010785" cy="3721735"/>
            <a:chOff x="1692897" y="3127803"/>
            <a:chExt cx="5010785" cy="3721735"/>
          </a:xfrm>
        </p:grpSpPr>
        <p:sp>
          <p:nvSpPr>
            <p:cNvPr id="10" name="object 10"/>
            <p:cNvSpPr/>
            <p:nvPr/>
          </p:nvSpPr>
          <p:spPr>
            <a:xfrm>
              <a:off x="1692897" y="3127803"/>
              <a:ext cx="5010378" cy="3707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7057" y="6775513"/>
              <a:ext cx="1934844" cy="739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7068" y="3152609"/>
              <a:ext cx="4921783" cy="36229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7067" y="3152622"/>
              <a:ext cx="4921885" cy="3623310"/>
            </a:xfrm>
            <a:custGeom>
              <a:avLst/>
              <a:gdLst/>
              <a:ahLst/>
              <a:cxnLst/>
              <a:rect l="l" t="t" r="r" b="b"/>
              <a:pathLst>
                <a:path w="4921884" h="3623309">
                  <a:moveTo>
                    <a:pt x="0" y="0"/>
                  </a:moveTo>
                  <a:lnTo>
                    <a:pt x="4921770" y="0"/>
                  </a:lnTo>
                  <a:lnTo>
                    <a:pt x="4921770" y="3622903"/>
                  </a:lnTo>
                  <a:lnTo>
                    <a:pt x="0" y="3622903"/>
                  </a:lnTo>
                  <a:lnTo>
                    <a:pt x="0" y="0"/>
                  </a:lnTo>
                  <a:close/>
                </a:path>
              </a:pathLst>
            </a:custGeom>
            <a:ln w="8267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83762" y="6458390"/>
            <a:ext cx="184785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dirty="0">
                <a:solidFill>
                  <a:srgbClr val="1A5182"/>
                </a:solidFill>
                <a:latin typeface="Arial"/>
                <a:cs typeface="Arial"/>
              </a:rPr>
              <a:t>İTHALAT</a:t>
            </a:r>
            <a:r>
              <a:rPr sz="1700" b="1" spc="-35" dirty="0">
                <a:solidFill>
                  <a:srgbClr val="1A5182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1A5182"/>
                </a:solidFill>
                <a:latin typeface="Arial"/>
                <a:cs typeface="Arial"/>
              </a:rPr>
              <a:t>SÜRECİ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72310" y="3708996"/>
            <a:ext cx="2476309" cy="15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00718" y="5011686"/>
            <a:ext cx="92392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5" dirty="0">
                <a:solidFill>
                  <a:srgbClr val="EE322D"/>
                </a:solidFill>
                <a:latin typeface="Arial"/>
                <a:cs typeface="Arial"/>
              </a:rPr>
              <a:t>SATINALMA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70758" y="3680105"/>
            <a:ext cx="5079365" cy="1184275"/>
            <a:chOff x="2970758" y="3680105"/>
            <a:chExt cx="5079365" cy="1184275"/>
          </a:xfrm>
        </p:grpSpPr>
        <p:sp>
          <p:nvSpPr>
            <p:cNvPr id="18" name="object 18"/>
            <p:cNvSpPr/>
            <p:nvPr/>
          </p:nvSpPr>
          <p:spPr>
            <a:xfrm>
              <a:off x="6732155" y="3680105"/>
              <a:ext cx="1317574" cy="3970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0758" y="4192691"/>
              <a:ext cx="1248986" cy="67142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014827" y="4220565"/>
            <a:ext cx="1159636" cy="583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83240" y="4415277"/>
            <a:ext cx="19685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3515" algn="l"/>
              </a:tabLst>
            </a:pPr>
            <a:r>
              <a:rPr sz="1050" b="1" u="heavy" spc="-5" dirty="0">
                <a:solidFill>
                  <a:srgbClr val="19459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82107" y="4145775"/>
            <a:ext cx="1317561" cy="638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9450" y="4245733"/>
            <a:ext cx="672465" cy="49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755">
              <a:lnSpc>
                <a:spcPct val="1462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19459D"/>
                </a:solidFill>
                <a:latin typeface="Arial"/>
                <a:cs typeface="Arial"/>
              </a:rPr>
              <a:t>ANTREPO  GDY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58574" y="3290253"/>
            <a:ext cx="1437640" cy="1276985"/>
            <a:chOff x="5258574" y="3290253"/>
            <a:chExt cx="1437640" cy="1276985"/>
          </a:xfrm>
        </p:grpSpPr>
        <p:sp>
          <p:nvSpPr>
            <p:cNvPr id="25" name="object 25"/>
            <p:cNvSpPr/>
            <p:nvPr/>
          </p:nvSpPr>
          <p:spPr>
            <a:xfrm>
              <a:off x="5269687" y="453362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5762" y="0"/>
                  </a:lnTo>
                </a:path>
              </a:pathLst>
            </a:custGeom>
            <a:ln w="22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61330" y="4500537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0" y="0"/>
                  </a:moveTo>
                  <a:lnTo>
                    <a:pt x="0" y="66179"/>
                  </a:lnTo>
                  <a:lnTo>
                    <a:pt x="66179" y="3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8488" y="3290253"/>
              <a:ext cx="1317574" cy="3970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15038" y="3464953"/>
            <a:ext cx="98933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19459D"/>
                </a:solidFill>
                <a:latin typeface="Arial"/>
                <a:cs typeface="Arial"/>
              </a:rPr>
              <a:t>GÜMRÜKLEME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32155" y="4232400"/>
            <a:ext cx="1317574" cy="4006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67956" y="4408995"/>
            <a:ext cx="98933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19459D"/>
                </a:solidFill>
                <a:latin typeface="Arial"/>
                <a:cs typeface="Arial"/>
              </a:rPr>
              <a:t>GÜMRÜKLEM</a:t>
            </a:r>
            <a:r>
              <a:rPr sz="1050" b="1" spc="-1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32155" y="3366057"/>
            <a:ext cx="1317574" cy="4006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23607" y="3543211"/>
            <a:ext cx="67754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19459D"/>
                </a:solidFill>
                <a:latin typeface="Arial"/>
                <a:cs typeface="Arial"/>
              </a:rPr>
              <a:t>TESLİM</a:t>
            </a:r>
            <a:r>
              <a:rPr sz="1050" b="1" spc="-90" dirty="0">
                <a:solidFill>
                  <a:srgbClr val="19459D"/>
                </a:solidFill>
                <a:latin typeface="Arial"/>
                <a:cs typeface="Arial"/>
              </a:rPr>
              <a:t>A</a:t>
            </a:r>
            <a:r>
              <a:rPr sz="1050" b="1" spc="-5" dirty="0"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82216" y="4452594"/>
            <a:ext cx="1061276" cy="4295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326437" y="4688147"/>
            <a:ext cx="72009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-5" dirty="0">
                <a:solidFill>
                  <a:srgbClr val="19459D"/>
                </a:solidFill>
                <a:latin typeface="Arial"/>
                <a:cs typeface="Arial"/>
              </a:rPr>
              <a:t>DEPOLAMA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82216" y="4149380"/>
            <a:ext cx="1061276" cy="4006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27237" y="4325835"/>
            <a:ext cx="998219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3515" algn="l"/>
                <a:tab pos="332740" algn="l"/>
              </a:tabLst>
            </a:pPr>
            <a:r>
              <a:rPr sz="1050" b="1" u="heavy" spc="-5" dirty="0">
                <a:solidFill>
                  <a:srgbClr val="19459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050" b="1" spc="-5" dirty="0">
                <a:solidFill>
                  <a:srgbClr val="19459D"/>
                </a:solidFill>
                <a:latin typeface="Arial"/>
                <a:cs typeface="Arial"/>
              </a:rPr>
              <a:t>	TESLİM</a:t>
            </a:r>
            <a:r>
              <a:rPr sz="1050" b="1" spc="-90" dirty="0">
                <a:solidFill>
                  <a:srgbClr val="19459D"/>
                </a:solidFill>
                <a:latin typeface="Arial"/>
                <a:cs typeface="Arial"/>
              </a:rPr>
              <a:t>A</a:t>
            </a:r>
            <a:r>
              <a:rPr sz="1050" b="1" spc="-5" dirty="0"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32155" y="3052013"/>
            <a:ext cx="1317574" cy="400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170178" y="3230168"/>
            <a:ext cx="58483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19459D"/>
                </a:solidFill>
                <a:latin typeface="Arial"/>
                <a:cs typeface="Arial"/>
              </a:rPr>
              <a:t>DAĞITIM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82216" y="3842551"/>
            <a:ext cx="1061276" cy="3970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070877" y="3856266"/>
            <a:ext cx="1908175" cy="346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5" dirty="0">
                <a:solidFill>
                  <a:srgbClr val="19459D"/>
                </a:solidFill>
                <a:latin typeface="Arial"/>
                <a:cs typeface="Arial"/>
              </a:rPr>
              <a:t>DEPOLAMA</a:t>
            </a:r>
            <a:endParaRPr sz="1050">
              <a:latin typeface="Arial"/>
              <a:cs typeface="Arial"/>
            </a:endParaRPr>
          </a:p>
          <a:p>
            <a:pPr marL="1335405">
              <a:lnSpc>
                <a:spcPct val="100000"/>
              </a:lnSpc>
              <a:spcBef>
                <a:spcPts val="10"/>
              </a:spcBef>
            </a:pPr>
            <a:r>
              <a:rPr sz="1050" b="1" spc="-10" dirty="0">
                <a:solidFill>
                  <a:srgbClr val="19459D"/>
                </a:solidFill>
                <a:latin typeface="Arial"/>
                <a:cs typeface="Arial"/>
              </a:rPr>
              <a:t>DAĞITIM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526626" y="2720886"/>
            <a:ext cx="6259830" cy="1512570"/>
            <a:chOff x="2526626" y="2720886"/>
            <a:chExt cx="6259830" cy="1512570"/>
          </a:xfrm>
        </p:grpSpPr>
        <p:sp>
          <p:nvSpPr>
            <p:cNvPr id="42" name="object 42"/>
            <p:cNvSpPr/>
            <p:nvPr/>
          </p:nvSpPr>
          <p:spPr>
            <a:xfrm>
              <a:off x="5076406" y="3594480"/>
              <a:ext cx="0" cy="626110"/>
            </a:xfrm>
            <a:custGeom>
              <a:avLst/>
              <a:gdLst/>
              <a:ahLst/>
              <a:cxnLst/>
              <a:rect l="l" t="t" r="r" b="b"/>
              <a:pathLst>
                <a:path h="626110">
                  <a:moveTo>
                    <a:pt x="0" y="626097"/>
                  </a:moveTo>
                  <a:lnTo>
                    <a:pt x="0" y="0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76406" y="3594468"/>
              <a:ext cx="426084" cy="0"/>
            </a:xfrm>
            <a:custGeom>
              <a:avLst/>
              <a:gdLst/>
              <a:ahLst/>
              <a:cxnLst/>
              <a:rect l="l" t="t" r="r" b="b"/>
              <a:pathLst>
                <a:path w="426085">
                  <a:moveTo>
                    <a:pt x="0" y="0"/>
                  </a:moveTo>
                  <a:lnTo>
                    <a:pt x="426034" y="0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52808" y="3557244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0" y="74447"/>
                  </a:lnTo>
                  <a:lnTo>
                    <a:pt x="74447" y="37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63850" y="2811843"/>
              <a:ext cx="6184900" cy="0"/>
            </a:xfrm>
            <a:custGeom>
              <a:avLst/>
              <a:gdLst/>
              <a:ahLst/>
              <a:cxnLst/>
              <a:rect l="l" t="t" r="r" b="b"/>
              <a:pathLst>
                <a:path w="6184900">
                  <a:moveTo>
                    <a:pt x="0" y="0"/>
                  </a:moveTo>
                  <a:lnTo>
                    <a:pt x="6184760" y="0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61014" y="2811843"/>
              <a:ext cx="0" cy="836294"/>
            </a:xfrm>
            <a:custGeom>
              <a:avLst/>
              <a:gdLst/>
              <a:ahLst/>
              <a:cxnLst/>
              <a:rect l="l" t="t" r="r" b="b"/>
              <a:pathLst>
                <a:path h="836295">
                  <a:moveTo>
                    <a:pt x="0" y="0"/>
                  </a:moveTo>
                  <a:lnTo>
                    <a:pt x="0" y="836206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3790" y="359841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447" y="0"/>
                  </a:moveTo>
                  <a:lnTo>
                    <a:pt x="0" y="0"/>
                  </a:lnTo>
                  <a:lnTo>
                    <a:pt x="37223" y="74447"/>
                  </a:lnTo>
                  <a:lnTo>
                    <a:pt x="74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78360" y="2733586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0"/>
                  </a:moveTo>
                  <a:lnTo>
                    <a:pt x="0" y="366750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41136" y="3050692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447" y="0"/>
                  </a:moveTo>
                  <a:lnTo>
                    <a:pt x="0" y="0"/>
                  </a:lnTo>
                  <a:lnTo>
                    <a:pt x="37223" y="74447"/>
                  </a:lnTo>
                  <a:lnTo>
                    <a:pt x="74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63850" y="2811843"/>
              <a:ext cx="0" cy="1070610"/>
            </a:xfrm>
            <a:custGeom>
              <a:avLst/>
              <a:gdLst/>
              <a:ahLst/>
              <a:cxnLst/>
              <a:rect l="l" t="t" r="r" b="b"/>
              <a:pathLst>
                <a:path h="1070610">
                  <a:moveTo>
                    <a:pt x="0" y="0"/>
                  </a:moveTo>
                  <a:lnTo>
                    <a:pt x="0" y="1070584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26626" y="3832809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74447" y="0"/>
                  </a:moveTo>
                  <a:lnTo>
                    <a:pt x="0" y="0"/>
                  </a:lnTo>
                  <a:lnTo>
                    <a:pt x="37223" y="74447"/>
                  </a:lnTo>
                  <a:lnTo>
                    <a:pt x="74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10462" y="2824899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150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73238" y="306341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447" y="0"/>
                  </a:moveTo>
                  <a:lnTo>
                    <a:pt x="0" y="0"/>
                  </a:lnTo>
                  <a:lnTo>
                    <a:pt x="37223" y="74447"/>
                  </a:lnTo>
                  <a:lnTo>
                    <a:pt x="74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48611" y="2811843"/>
              <a:ext cx="0" cy="836294"/>
            </a:xfrm>
            <a:custGeom>
              <a:avLst/>
              <a:gdLst/>
              <a:ahLst/>
              <a:cxnLst/>
              <a:rect l="l" t="t" r="r" b="b"/>
              <a:pathLst>
                <a:path h="836295">
                  <a:moveTo>
                    <a:pt x="0" y="0"/>
                  </a:moveTo>
                  <a:lnTo>
                    <a:pt x="0" y="836206"/>
                  </a:lnTo>
                </a:path>
              </a:pathLst>
            </a:custGeom>
            <a:ln w="24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1387" y="359841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74447" y="0"/>
                  </a:moveTo>
                  <a:lnTo>
                    <a:pt x="0" y="0"/>
                  </a:lnTo>
                  <a:lnTo>
                    <a:pt x="37223" y="74447"/>
                  </a:lnTo>
                  <a:lnTo>
                    <a:pt x="74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933600" y="2137295"/>
            <a:ext cx="7073265" cy="596900"/>
          </a:xfrm>
          <a:prstGeom prst="rect">
            <a:avLst/>
          </a:prstGeom>
          <a:ln w="22059">
            <a:solidFill>
              <a:srgbClr val="F9A45F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534795" marR="1525905" indent="528955">
              <a:lnSpc>
                <a:spcPts val="1390"/>
              </a:lnSpc>
              <a:spcBef>
                <a:spcPts val="990"/>
              </a:spcBef>
            </a:pPr>
            <a:r>
              <a:rPr sz="1200" b="1" spc="5" dirty="0">
                <a:solidFill>
                  <a:srgbClr val="19459D"/>
                </a:solidFill>
                <a:latin typeface="Arial"/>
                <a:cs typeface="Arial"/>
              </a:rPr>
              <a:t>PROJE, TEŞVİK </a:t>
            </a:r>
            <a:r>
              <a:rPr sz="1200" b="1" spc="10" dirty="0">
                <a:solidFill>
                  <a:srgbClr val="19459D"/>
                </a:solidFill>
                <a:latin typeface="Arial"/>
                <a:cs typeface="Arial"/>
              </a:rPr>
              <a:t>VE ÖN </a:t>
            </a:r>
            <a:r>
              <a:rPr sz="1200" b="1" spc="5" dirty="0">
                <a:solidFill>
                  <a:srgbClr val="19459D"/>
                </a:solidFill>
                <a:latin typeface="Arial"/>
                <a:cs typeface="Arial"/>
              </a:rPr>
              <a:t>İZİN İŞLEMLERİ;  BANKA ve KAMBİYO ; </a:t>
            </a:r>
            <a:r>
              <a:rPr sz="1200" b="1" spc="-5" dirty="0">
                <a:solidFill>
                  <a:srgbClr val="19459D"/>
                </a:solidFill>
                <a:latin typeface="Arial"/>
                <a:cs typeface="Arial"/>
              </a:rPr>
              <a:t>SİGORTA; TEMİNAT</a:t>
            </a:r>
            <a:r>
              <a:rPr sz="1200" b="1" spc="-6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19459D"/>
                </a:solidFill>
                <a:latin typeface="Arial"/>
                <a:cs typeface="Arial"/>
              </a:rPr>
              <a:t>İŞLEMLERİ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991345" y="4500536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0"/>
                </a:moveTo>
                <a:lnTo>
                  <a:pt x="0" y="66179"/>
                </a:lnTo>
                <a:lnTo>
                  <a:pt x="66179" y="330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4367745" y="3561384"/>
            <a:ext cx="3865245" cy="1378585"/>
            <a:chOff x="4367745" y="3561384"/>
            <a:chExt cx="3865245" cy="1378585"/>
          </a:xfrm>
        </p:grpSpPr>
        <p:sp>
          <p:nvSpPr>
            <p:cNvPr id="59" name="object 59"/>
            <p:cNvSpPr/>
            <p:nvPr/>
          </p:nvSpPr>
          <p:spPr>
            <a:xfrm>
              <a:off x="6687019" y="3594468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967" y="0"/>
                  </a:lnTo>
                </a:path>
              </a:pathLst>
            </a:custGeom>
            <a:ln w="22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13867" y="3561384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0" y="0"/>
                  </a:moveTo>
                  <a:lnTo>
                    <a:pt x="0" y="66179"/>
                  </a:lnTo>
                  <a:lnTo>
                    <a:pt x="66179" y="3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87019" y="453362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967" y="0"/>
                  </a:lnTo>
                </a:path>
              </a:pathLst>
            </a:custGeom>
            <a:ln w="22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13867" y="4422266"/>
              <a:ext cx="1419225" cy="144780"/>
            </a:xfrm>
            <a:custGeom>
              <a:avLst/>
              <a:gdLst/>
              <a:ahLst/>
              <a:cxnLst/>
              <a:rect l="l" t="t" r="r" b="b"/>
              <a:pathLst>
                <a:path w="1419225" h="144779">
                  <a:moveTo>
                    <a:pt x="66179" y="111353"/>
                  </a:moveTo>
                  <a:lnTo>
                    <a:pt x="0" y="78270"/>
                  </a:lnTo>
                  <a:lnTo>
                    <a:pt x="0" y="144449"/>
                  </a:lnTo>
                  <a:lnTo>
                    <a:pt x="66179" y="111353"/>
                  </a:lnTo>
                  <a:close/>
                </a:path>
                <a:path w="1419225" h="144779">
                  <a:moveTo>
                    <a:pt x="1419098" y="33083"/>
                  </a:moveTo>
                  <a:lnTo>
                    <a:pt x="1352918" y="0"/>
                  </a:lnTo>
                  <a:lnTo>
                    <a:pt x="1352918" y="66179"/>
                  </a:lnTo>
                  <a:lnTo>
                    <a:pt x="1419098" y="33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67745" y="4239628"/>
              <a:ext cx="978251" cy="7002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10684" y="4267860"/>
              <a:ext cx="891209" cy="60944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10684" y="4267860"/>
              <a:ext cx="891540" cy="609600"/>
            </a:xfrm>
            <a:custGeom>
              <a:avLst/>
              <a:gdLst/>
              <a:ahLst/>
              <a:cxnLst/>
              <a:rect l="l" t="t" r="r" b="b"/>
              <a:pathLst>
                <a:path w="891539" h="609600">
                  <a:moveTo>
                    <a:pt x="0" y="0"/>
                  </a:moveTo>
                  <a:lnTo>
                    <a:pt x="891209" y="0"/>
                  </a:lnTo>
                  <a:lnTo>
                    <a:pt x="891209" y="609447"/>
                  </a:lnTo>
                  <a:lnTo>
                    <a:pt x="0" y="609447"/>
                  </a:lnTo>
                  <a:lnTo>
                    <a:pt x="0" y="0"/>
                  </a:lnTo>
                  <a:close/>
                </a:path>
              </a:pathLst>
            </a:custGeom>
            <a:ln w="8267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1973002" y="4216444"/>
          <a:ext cx="2190114" cy="583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700"/>
                <a:gridCol w="128905"/>
                <a:gridCol w="1159509"/>
              </a:tblGrid>
              <a:tr h="782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9A05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215265" marR="120014" indent="-83820">
                        <a:lnSpc>
                          <a:spcPct val="104800"/>
                        </a:lnSpc>
                        <a:spcBef>
                          <a:spcPts val="244"/>
                        </a:spcBef>
                      </a:pPr>
                      <a:r>
                        <a:rPr sz="1050" b="1" spc="-5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TESLİM</a:t>
                      </a:r>
                      <a:r>
                        <a:rPr sz="1050" b="1" spc="-114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ALMA  </a:t>
                      </a:r>
                      <a:r>
                        <a:rPr sz="1050" b="1" spc="-10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ÖN</a:t>
                      </a:r>
                      <a:r>
                        <a:rPr sz="1050" b="1" spc="-35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TAŞIMA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b="1" spc="-10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ÖN</a:t>
                      </a:r>
                      <a:r>
                        <a:rPr sz="1050" b="1" spc="-25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DEPOLAMA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9525">
                      <a:solidFill>
                        <a:srgbClr val="F9A058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T w="9525">
                      <a:solidFill>
                        <a:srgbClr val="F9A058"/>
                      </a:solidFill>
                      <a:prstDash val="solid"/>
                    </a:lnT>
                    <a:lnB w="9525">
                      <a:solidFill>
                        <a:srgbClr val="F9A058"/>
                      </a:solidFill>
                      <a:prstDash val="solid"/>
                    </a:lnB>
                  </a:tcPr>
                </a:tc>
              </a:tr>
              <a:tr h="234784">
                <a:tc rowSpan="2">
                  <a:txBody>
                    <a:bodyPr/>
                    <a:lstStyle/>
                    <a:p>
                      <a:pPr marL="243204" marR="80645" indent="-151130">
                        <a:lnSpc>
                          <a:spcPct val="104800"/>
                        </a:lnSpc>
                        <a:spcBef>
                          <a:spcPts val="244"/>
                        </a:spcBef>
                      </a:pPr>
                      <a:r>
                        <a:rPr sz="1050" b="1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TEDARİ</a:t>
                      </a:r>
                      <a:r>
                        <a:rPr sz="1050" b="1" spc="-5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KÇ</a:t>
                      </a:r>
                      <a:r>
                        <a:rPr sz="1050" b="1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İ  </a:t>
                      </a:r>
                      <a:r>
                        <a:rPr sz="1050" b="1" spc="-10" dirty="0">
                          <a:solidFill>
                            <a:srgbClr val="19459D"/>
                          </a:solidFill>
                          <a:latin typeface="Arial"/>
                          <a:cs typeface="Arial"/>
                        </a:rPr>
                        <a:t>FİRMA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28575">
                      <a:solidFill>
                        <a:srgbClr val="50BACE"/>
                      </a:solidFill>
                      <a:prstDash val="solid"/>
                    </a:lnL>
                    <a:lnR w="28575">
                      <a:solidFill>
                        <a:srgbClr val="50BACE"/>
                      </a:solidFill>
                      <a:prstDash val="solid"/>
                    </a:lnR>
                    <a:lnB w="28575">
                      <a:solidFill>
                        <a:srgbClr val="50BAC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0BACE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9525">
                      <a:solidFill>
                        <a:srgbClr val="F9A058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T w="9525">
                      <a:solidFill>
                        <a:srgbClr val="F9A058"/>
                      </a:solidFill>
                      <a:prstDash val="solid"/>
                    </a:lnT>
                    <a:lnB w="9525">
                      <a:solidFill>
                        <a:srgbClr val="F9A058"/>
                      </a:solidFill>
                      <a:prstDash val="solid"/>
                    </a:lnB>
                  </a:tcPr>
                </a:tc>
              </a:tr>
              <a:tr h="176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28575">
                      <a:solidFill>
                        <a:srgbClr val="50BACE"/>
                      </a:solidFill>
                      <a:prstDash val="solid"/>
                    </a:lnL>
                    <a:lnR w="28575">
                      <a:solidFill>
                        <a:srgbClr val="50BACE"/>
                      </a:solidFill>
                      <a:prstDash val="solid"/>
                    </a:lnR>
                    <a:lnT w="28575">
                      <a:solidFill>
                        <a:srgbClr val="50BACE"/>
                      </a:solidFill>
                      <a:prstDash val="solid"/>
                    </a:lnT>
                    <a:lnB w="28575">
                      <a:solidFill>
                        <a:srgbClr val="50BAC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0BACE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9525">
                      <a:solidFill>
                        <a:srgbClr val="F9A058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T w="9525">
                      <a:solidFill>
                        <a:srgbClr val="F9A058"/>
                      </a:solidFill>
                      <a:prstDash val="solid"/>
                    </a:lnT>
                    <a:lnB w="9525">
                      <a:solidFill>
                        <a:srgbClr val="F9A058"/>
                      </a:solidFill>
                      <a:prstDash val="solid"/>
                    </a:lnB>
                  </a:tcPr>
                </a:tc>
              </a:tr>
              <a:tr h="94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50BAC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0BACE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9525">
                      <a:solidFill>
                        <a:srgbClr val="F9A058"/>
                      </a:solidFill>
                      <a:prstDash val="solid"/>
                    </a:lnL>
                    <a:lnR w="9525">
                      <a:solidFill>
                        <a:srgbClr val="F9A058"/>
                      </a:solidFill>
                      <a:prstDash val="solid"/>
                    </a:lnR>
                    <a:lnT w="9525">
                      <a:solidFill>
                        <a:srgbClr val="F9A058"/>
                      </a:solidFill>
                      <a:prstDash val="solid"/>
                    </a:lnT>
                    <a:lnB w="9525">
                      <a:solidFill>
                        <a:srgbClr val="F9A05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4410684" y="4267860"/>
            <a:ext cx="891540" cy="609600"/>
          </a:xfrm>
          <a:prstGeom prst="rect">
            <a:avLst/>
          </a:prstGeom>
          <a:ln w="8267">
            <a:solidFill>
              <a:srgbClr val="5690C3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41935" marR="137795" indent="-128905">
              <a:lnSpc>
                <a:spcPts val="1220"/>
              </a:lnSpc>
              <a:spcBef>
                <a:spcPts val="375"/>
              </a:spcBef>
            </a:pPr>
            <a:r>
              <a:rPr sz="1050" b="1" spc="-10" dirty="0">
                <a:solidFill>
                  <a:srgbClr val="19459D"/>
                </a:solidFill>
                <a:latin typeface="Arial"/>
                <a:cs typeface="Arial"/>
              </a:rPr>
              <a:t>ULUSLAR  ARASI</a:t>
            </a:r>
            <a:endParaRPr sz="1050"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340"/>
              </a:spcBef>
            </a:pPr>
            <a:r>
              <a:rPr sz="1050" b="1" spc="-30" dirty="0">
                <a:solidFill>
                  <a:srgbClr val="19459D"/>
                </a:solidFill>
                <a:latin typeface="Arial"/>
                <a:cs typeface="Arial"/>
              </a:rPr>
              <a:t>NAKLİYA</a:t>
            </a:r>
            <a:r>
              <a:rPr sz="1050" b="1" spc="-30" dirty="0"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22788" y="451357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0"/>
                </a:moveTo>
                <a:lnTo>
                  <a:pt x="0" y="66179"/>
                </a:lnTo>
                <a:lnTo>
                  <a:pt x="66179" y="330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245" y="809625"/>
            <a:ext cx="51003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GÜMRÜKLEME</a:t>
            </a:r>
            <a:r>
              <a:rPr spc="30" dirty="0"/>
              <a:t> </a:t>
            </a:r>
            <a:r>
              <a:rPr spc="40" dirty="0"/>
              <a:t>SÜREÇLERİ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735" y="1863623"/>
            <a:ext cx="7412990" cy="5012690"/>
            <a:chOff x="1639735" y="1863623"/>
            <a:chExt cx="7412990" cy="5012690"/>
          </a:xfrm>
        </p:grpSpPr>
        <p:sp>
          <p:nvSpPr>
            <p:cNvPr id="4" name="object 4"/>
            <p:cNvSpPr/>
            <p:nvPr/>
          </p:nvSpPr>
          <p:spPr>
            <a:xfrm>
              <a:off x="1639735" y="1863623"/>
              <a:ext cx="7412990" cy="5012690"/>
            </a:xfrm>
            <a:custGeom>
              <a:avLst/>
              <a:gdLst/>
              <a:ahLst/>
              <a:cxnLst/>
              <a:rect l="l" t="t" r="r" b="b"/>
              <a:pathLst>
                <a:path w="7412990" h="5012690">
                  <a:moveTo>
                    <a:pt x="7412532" y="0"/>
                  </a:moveTo>
                  <a:lnTo>
                    <a:pt x="0" y="0"/>
                  </a:lnTo>
                  <a:lnTo>
                    <a:pt x="0" y="5012372"/>
                  </a:lnTo>
                  <a:lnTo>
                    <a:pt x="7412532" y="5012372"/>
                  </a:lnTo>
                  <a:lnTo>
                    <a:pt x="7412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0817" y="1970482"/>
              <a:ext cx="7293660" cy="4864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6359" y="1999094"/>
              <a:ext cx="7201738" cy="4774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6359" y="1999094"/>
              <a:ext cx="7202170" cy="4774565"/>
            </a:xfrm>
            <a:custGeom>
              <a:avLst/>
              <a:gdLst/>
              <a:ahLst/>
              <a:cxnLst/>
              <a:rect l="l" t="t" r="r" b="b"/>
              <a:pathLst>
                <a:path w="7202170" h="4774565">
                  <a:moveTo>
                    <a:pt x="0" y="0"/>
                  </a:moveTo>
                  <a:lnTo>
                    <a:pt x="7201725" y="0"/>
                  </a:lnTo>
                  <a:lnTo>
                    <a:pt x="7201725" y="4774425"/>
                  </a:lnTo>
                  <a:lnTo>
                    <a:pt x="0" y="4774425"/>
                  </a:lnTo>
                  <a:lnTo>
                    <a:pt x="0" y="0"/>
                  </a:lnTo>
                  <a:close/>
                </a:path>
              </a:pathLst>
            </a:custGeom>
            <a:ln w="8597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0840" y="2995269"/>
              <a:ext cx="4613440" cy="32545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8020" y="3022803"/>
              <a:ext cx="4520615" cy="31642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8020" y="3022803"/>
              <a:ext cx="4521200" cy="3164840"/>
            </a:xfrm>
            <a:custGeom>
              <a:avLst/>
              <a:gdLst/>
              <a:ahLst/>
              <a:cxnLst/>
              <a:rect l="l" t="t" r="r" b="b"/>
              <a:pathLst>
                <a:path w="4521200" h="3164840">
                  <a:moveTo>
                    <a:pt x="0" y="0"/>
                  </a:moveTo>
                  <a:lnTo>
                    <a:pt x="4520615" y="0"/>
                  </a:lnTo>
                  <a:lnTo>
                    <a:pt x="4520615" y="3164281"/>
                  </a:lnTo>
                  <a:lnTo>
                    <a:pt x="0" y="3164281"/>
                  </a:lnTo>
                  <a:lnTo>
                    <a:pt x="0" y="0"/>
                  </a:lnTo>
                  <a:close/>
                </a:path>
              </a:pathLst>
            </a:custGeom>
            <a:ln w="8597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0812" y="4552619"/>
              <a:ext cx="1187450" cy="528320"/>
            </a:xfrm>
            <a:custGeom>
              <a:avLst/>
              <a:gdLst/>
              <a:ahLst/>
              <a:cxnLst/>
              <a:rect l="l" t="t" r="r" b="b"/>
              <a:pathLst>
                <a:path w="1187450" h="528320">
                  <a:moveTo>
                    <a:pt x="1187272" y="0"/>
                  </a:moveTo>
                  <a:lnTo>
                    <a:pt x="0" y="0"/>
                  </a:lnTo>
                  <a:lnTo>
                    <a:pt x="0" y="528142"/>
                  </a:lnTo>
                  <a:lnTo>
                    <a:pt x="1187272" y="528142"/>
                  </a:lnTo>
                  <a:lnTo>
                    <a:pt x="1187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90812" y="4552619"/>
              <a:ext cx="1187450" cy="528320"/>
            </a:xfrm>
            <a:custGeom>
              <a:avLst/>
              <a:gdLst/>
              <a:ahLst/>
              <a:cxnLst/>
              <a:rect l="l" t="t" r="r" b="b"/>
              <a:pathLst>
                <a:path w="1187450" h="528320">
                  <a:moveTo>
                    <a:pt x="0" y="0"/>
                  </a:moveTo>
                  <a:lnTo>
                    <a:pt x="1187272" y="0"/>
                  </a:lnTo>
                  <a:lnTo>
                    <a:pt x="1187272" y="528142"/>
                  </a:lnTo>
                  <a:lnTo>
                    <a:pt x="0" y="528142"/>
                  </a:lnTo>
                  <a:lnTo>
                    <a:pt x="0" y="0"/>
                  </a:lnTo>
                  <a:close/>
                </a:path>
              </a:pathLst>
            </a:custGeom>
            <a:ln w="22936">
              <a:solidFill>
                <a:srgbClr val="C96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12319" y="4581214"/>
            <a:ext cx="1154430" cy="4635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0960" marR="68580" indent="206375">
              <a:lnSpc>
                <a:spcPts val="1720"/>
              </a:lnSpc>
              <a:spcBef>
                <a:spcPts val="170"/>
              </a:spcBef>
            </a:pPr>
            <a:r>
              <a:rPr sz="1450" b="1" spc="-10" dirty="0">
                <a:solidFill>
                  <a:srgbClr val="19459D"/>
                </a:solidFill>
                <a:latin typeface="Carlito"/>
                <a:cs typeface="Carlito"/>
              </a:rPr>
              <a:t>Gümrük  </a:t>
            </a:r>
            <a:r>
              <a:rPr sz="1450" b="1" spc="-5" dirty="0">
                <a:solidFill>
                  <a:srgbClr val="19459D"/>
                </a:solidFill>
                <a:latin typeface="Carlito"/>
                <a:cs typeface="Carlito"/>
              </a:rPr>
              <a:t>beyannamesi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1035" y="5543334"/>
            <a:ext cx="1061085" cy="304165"/>
          </a:xfrm>
          <a:custGeom>
            <a:avLst/>
            <a:gdLst/>
            <a:ahLst/>
            <a:cxnLst/>
            <a:rect l="l" t="t" r="r" b="b"/>
            <a:pathLst>
              <a:path w="1061085" h="304164">
                <a:moveTo>
                  <a:pt x="1060970" y="0"/>
                </a:moveTo>
                <a:lnTo>
                  <a:pt x="0" y="0"/>
                </a:lnTo>
                <a:lnTo>
                  <a:pt x="0" y="303949"/>
                </a:lnTo>
                <a:lnTo>
                  <a:pt x="1060970" y="303949"/>
                </a:lnTo>
                <a:lnTo>
                  <a:pt x="1060970" y="0"/>
                </a:lnTo>
                <a:close/>
              </a:path>
            </a:pathLst>
          </a:custGeom>
          <a:solidFill>
            <a:srgbClr val="C96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51035" y="5543334"/>
            <a:ext cx="1061085" cy="304165"/>
          </a:xfrm>
          <a:prstGeom prst="rect">
            <a:avLst/>
          </a:prstGeom>
          <a:ln w="22936">
            <a:solidFill>
              <a:srgbClr val="984D4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320"/>
              </a:spcBef>
            </a:pPr>
            <a:r>
              <a:rPr sz="1450" b="1" spc="-10" dirty="0">
                <a:solidFill>
                  <a:srgbClr val="FFFFFF"/>
                </a:solidFill>
                <a:latin typeface="Carlito"/>
                <a:cs typeface="Carlito"/>
              </a:rPr>
              <a:t>Tescil-EDI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90565" y="4697425"/>
            <a:ext cx="1620520" cy="306070"/>
          </a:xfrm>
          <a:custGeom>
            <a:avLst/>
            <a:gdLst/>
            <a:ahLst/>
            <a:cxnLst/>
            <a:rect l="l" t="t" r="r" b="b"/>
            <a:pathLst>
              <a:path w="1620520" h="306070">
                <a:moveTo>
                  <a:pt x="1620380" y="0"/>
                </a:moveTo>
                <a:lnTo>
                  <a:pt x="0" y="0"/>
                </a:lnTo>
                <a:lnTo>
                  <a:pt x="0" y="305765"/>
                </a:lnTo>
                <a:lnTo>
                  <a:pt x="1620380" y="305765"/>
                </a:lnTo>
                <a:lnTo>
                  <a:pt x="1620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90565" y="4697425"/>
            <a:ext cx="1620520" cy="306070"/>
          </a:xfrm>
          <a:prstGeom prst="rect">
            <a:avLst/>
          </a:prstGeom>
          <a:ln w="22936">
            <a:solidFill>
              <a:srgbClr val="F9A4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20"/>
              </a:spcBef>
            </a:pPr>
            <a:r>
              <a:rPr sz="1450" b="1" spc="-10" dirty="0">
                <a:solidFill>
                  <a:srgbClr val="19459D"/>
                </a:solidFill>
                <a:latin typeface="Carlito"/>
                <a:cs typeface="Carlito"/>
              </a:rPr>
              <a:t>Teminat </a:t>
            </a:r>
            <a:r>
              <a:rPr sz="1450" b="1" spc="-5" dirty="0">
                <a:solidFill>
                  <a:srgbClr val="19459D"/>
                </a:solidFill>
                <a:latin typeface="Carlito"/>
                <a:cs typeface="Carlito"/>
              </a:rPr>
              <a:t>&amp;</a:t>
            </a:r>
            <a:r>
              <a:rPr sz="1450" b="1" spc="-2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50" b="1" spc="-10" dirty="0">
                <a:solidFill>
                  <a:srgbClr val="19459D"/>
                </a:solidFill>
                <a:latin typeface="Carlito"/>
                <a:cs typeface="Carlito"/>
              </a:rPr>
              <a:t>Taahhüt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09932" y="3840048"/>
            <a:ext cx="1347470" cy="306070"/>
          </a:xfrm>
          <a:custGeom>
            <a:avLst/>
            <a:gdLst/>
            <a:ahLst/>
            <a:cxnLst/>
            <a:rect l="l" t="t" r="r" b="b"/>
            <a:pathLst>
              <a:path w="1347470" h="306070">
                <a:moveTo>
                  <a:pt x="1347050" y="0"/>
                </a:moveTo>
                <a:lnTo>
                  <a:pt x="0" y="0"/>
                </a:lnTo>
                <a:lnTo>
                  <a:pt x="0" y="305765"/>
                </a:lnTo>
                <a:lnTo>
                  <a:pt x="1347050" y="305765"/>
                </a:lnTo>
                <a:lnTo>
                  <a:pt x="1347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09932" y="3840048"/>
            <a:ext cx="1347470" cy="306070"/>
          </a:xfrm>
          <a:prstGeom prst="rect">
            <a:avLst/>
          </a:prstGeom>
          <a:ln w="22936">
            <a:solidFill>
              <a:srgbClr val="F9A4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20"/>
              </a:spcBef>
            </a:pPr>
            <a:r>
              <a:rPr sz="1450" b="1" spc="-5" dirty="0">
                <a:solidFill>
                  <a:srgbClr val="19459D"/>
                </a:solidFill>
                <a:latin typeface="Carlito"/>
                <a:cs typeface="Carlito"/>
              </a:rPr>
              <a:t>Elektronik</a:t>
            </a:r>
            <a:r>
              <a:rPr sz="1450" b="1" spc="-2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50" b="1" spc="-5" dirty="0">
                <a:solidFill>
                  <a:srgbClr val="19459D"/>
                </a:solidFill>
                <a:latin typeface="Carlito"/>
                <a:cs typeface="Carlito"/>
              </a:rPr>
              <a:t>arşiv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10744" y="2990989"/>
            <a:ext cx="830580" cy="329565"/>
            <a:chOff x="6210744" y="2990989"/>
            <a:chExt cx="830580" cy="329565"/>
          </a:xfrm>
        </p:grpSpPr>
        <p:sp>
          <p:nvSpPr>
            <p:cNvPr id="21" name="object 21"/>
            <p:cNvSpPr/>
            <p:nvPr/>
          </p:nvSpPr>
          <p:spPr>
            <a:xfrm>
              <a:off x="6222492" y="3002737"/>
              <a:ext cx="807085" cy="306070"/>
            </a:xfrm>
            <a:custGeom>
              <a:avLst/>
              <a:gdLst/>
              <a:ahLst/>
              <a:cxnLst/>
              <a:rect l="l" t="t" r="r" b="b"/>
              <a:pathLst>
                <a:path w="807084" h="306070">
                  <a:moveTo>
                    <a:pt x="807034" y="0"/>
                  </a:moveTo>
                  <a:lnTo>
                    <a:pt x="0" y="0"/>
                  </a:lnTo>
                  <a:lnTo>
                    <a:pt x="0" y="305765"/>
                  </a:lnTo>
                  <a:lnTo>
                    <a:pt x="807034" y="305765"/>
                  </a:lnTo>
                  <a:lnTo>
                    <a:pt x="807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2492" y="3002737"/>
              <a:ext cx="807085" cy="306070"/>
            </a:xfrm>
            <a:custGeom>
              <a:avLst/>
              <a:gdLst/>
              <a:ahLst/>
              <a:cxnLst/>
              <a:rect l="l" t="t" r="r" b="b"/>
              <a:pathLst>
                <a:path w="807084" h="306070">
                  <a:moveTo>
                    <a:pt x="0" y="0"/>
                  </a:moveTo>
                  <a:lnTo>
                    <a:pt x="807034" y="0"/>
                  </a:lnTo>
                  <a:lnTo>
                    <a:pt x="807034" y="305765"/>
                  </a:lnTo>
                  <a:lnTo>
                    <a:pt x="0" y="305765"/>
                  </a:lnTo>
                  <a:lnTo>
                    <a:pt x="0" y="0"/>
                  </a:lnTo>
                  <a:close/>
                </a:path>
              </a:pathLst>
            </a:custGeom>
            <a:ln w="22936">
              <a:solidFill>
                <a:srgbClr val="F9A4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233960" y="3031319"/>
            <a:ext cx="78422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solidFill>
                  <a:srgbClr val="19459D"/>
                </a:solidFill>
                <a:latin typeface="Carlito"/>
                <a:cs typeface="Carlito"/>
              </a:rPr>
              <a:t>Sevkiyat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0604" y="2833865"/>
            <a:ext cx="1617980" cy="2639060"/>
            <a:chOff x="6410604" y="2833865"/>
            <a:chExt cx="1617980" cy="2639060"/>
          </a:xfrm>
        </p:grpSpPr>
        <p:sp>
          <p:nvSpPr>
            <p:cNvPr id="25" name="object 25"/>
            <p:cNvSpPr/>
            <p:nvPr/>
          </p:nvSpPr>
          <p:spPr>
            <a:xfrm>
              <a:off x="6436880" y="5101170"/>
              <a:ext cx="525526" cy="3716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18110" y="4267819"/>
              <a:ext cx="525534" cy="3528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10604" y="3378172"/>
              <a:ext cx="525526" cy="3528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50100" y="2833865"/>
              <a:ext cx="878394" cy="664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08774" y="2906458"/>
              <a:ext cx="757555" cy="481965"/>
            </a:xfrm>
            <a:custGeom>
              <a:avLst/>
              <a:gdLst/>
              <a:ahLst/>
              <a:cxnLst/>
              <a:rect l="l" t="t" r="r" b="b"/>
              <a:pathLst>
                <a:path w="757554" h="481964">
                  <a:moveTo>
                    <a:pt x="567626" y="0"/>
                  </a:moveTo>
                  <a:lnTo>
                    <a:pt x="567766" y="120434"/>
                  </a:lnTo>
                  <a:lnTo>
                    <a:pt x="0" y="121069"/>
                  </a:lnTo>
                  <a:lnTo>
                    <a:pt x="266" y="361937"/>
                  </a:lnTo>
                  <a:lnTo>
                    <a:pt x="568032" y="361302"/>
                  </a:lnTo>
                  <a:lnTo>
                    <a:pt x="568172" y="481736"/>
                  </a:lnTo>
                  <a:lnTo>
                    <a:pt x="757148" y="240652"/>
                  </a:lnTo>
                  <a:lnTo>
                    <a:pt x="567626" y="0"/>
                  </a:lnTo>
                  <a:close/>
                </a:path>
              </a:pathLst>
            </a:custGeom>
            <a:solidFill>
              <a:srgbClr val="F9A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08634" y="2907093"/>
              <a:ext cx="757555" cy="481965"/>
            </a:xfrm>
            <a:custGeom>
              <a:avLst/>
              <a:gdLst/>
              <a:ahLst/>
              <a:cxnLst/>
              <a:rect l="l" t="t" r="r" b="b"/>
              <a:pathLst>
                <a:path w="757554" h="481964">
                  <a:moveTo>
                    <a:pt x="0" y="120434"/>
                  </a:moveTo>
                  <a:lnTo>
                    <a:pt x="567766" y="120434"/>
                  </a:lnTo>
                  <a:lnTo>
                    <a:pt x="567766" y="0"/>
                  </a:lnTo>
                  <a:lnTo>
                    <a:pt x="757021" y="240868"/>
                  </a:lnTo>
                  <a:lnTo>
                    <a:pt x="567766" y="481736"/>
                  </a:lnTo>
                  <a:lnTo>
                    <a:pt x="567766" y="361302"/>
                  </a:lnTo>
                  <a:lnTo>
                    <a:pt x="0" y="361302"/>
                  </a:lnTo>
                  <a:lnTo>
                    <a:pt x="0" y="120434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51952" y="2964027"/>
            <a:ext cx="563880" cy="313055"/>
          </a:xfrm>
          <a:prstGeom prst="rect">
            <a:avLst/>
          </a:prstGeom>
          <a:solidFill>
            <a:srgbClr val="5A92C5"/>
          </a:solidFill>
          <a:ln w="22936">
            <a:solidFill>
              <a:srgbClr val="47739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20"/>
              </a:spcBef>
            </a:pPr>
            <a:r>
              <a:rPr sz="1450" b="1" spc="-5" dirty="0">
                <a:solidFill>
                  <a:srgbClr val="FFFFFF"/>
                </a:solidFill>
                <a:latin typeface="Carlito"/>
                <a:cs typeface="Carlito"/>
              </a:rPr>
              <a:t>Alıcı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1309" y="3849998"/>
            <a:ext cx="89661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19459D"/>
                </a:solidFill>
                <a:latin typeface="Arial"/>
                <a:cs typeface="Arial"/>
              </a:rPr>
              <a:t>Tarife</a:t>
            </a:r>
            <a:r>
              <a:rPr sz="900" b="1" spc="-5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Çalışması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97209" y="3987638"/>
            <a:ext cx="12407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Bağlayıcı </a:t>
            </a:r>
            <a:r>
              <a:rPr sz="900" b="1" spc="-15" dirty="0">
                <a:solidFill>
                  <a:srgbClr val="19459D"/>
                </a:solidFill>
                <a:latin typeface="Arial"/>
                <a:cs typeface="Arial"/>
              </a:rPr>
              <a:t>Tarife</a:t>
            </a:r>
            <a:r>
              <a:rPr sz="900" b="1" spc="-6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Bilgisi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58441" y="3184731"/>
            <a:ext cx="853440" cy="3263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3505" marR="5080" indent="-91440">
              <a:lnSpc>
                <a:spcPts val="1170"/>
              </a:lnSpc>
              <a:spcBef>
                <a:spcPts val="155"/>
              </a:spcBef>
            </a:pPr>
            <a:r>
              <a:rPr sz="1000" b="1" spc="-10" dirty="0">
                <a:solidFill>
                  <a:srgbClr val="19459D"/>
                </a:solidFill>
                <a:latin typeface="Arial"/>
                <a:cs typeface="Arial"/>
              </a:rPr>
              <a:t>Kurye</a:t>
            </a:r>
            <a:r>
              <a:rPr sz="1000" b="1" spc="-75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19459D"/>
                </a:solidFill>
                <a:latin typeface="Arial"/>
                <a:cs typeface="Arial"/>
              </a:rPr>
              <a:t>hizmeti  Ordino</a:t>
            </a:r>
            <a:r>
              <a:rPr sz="1000" b="1" spc="-75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9459D"/>
                </a:solidFill>
                <a:latin typeface="Arial"/>
                <a:cs typeface="Arial"/>
              </a:rPr>
              <a:t>alımı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00314" y="4565440"/>
            <a:ext cx="114109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indent="-41275">
              <a:lnSpc>
                <a:spcPct val="100000"/>
              </a:lnSpc>
              <a:spcBef>
                <a:spcPts val="100"/>
              </a:spcBef>
              <a:buSzPct val="88888"/>
              <a:buFont typeface="Arial"/>
              <a:buChar char="•"/>
              <a:tabLst>
                <a:tab pos="53975" algn="l"/>
              </a:tabLst>
            </a:pPr>
            <a:r>
              <a:rPr sz="900" b="1" spc="-15" dirty="0">
                <a:solidFill>
                  <a:srgbClr val="19459D"/>
                </a:solidFill>
                <a:latin typeface="Arial"/>
                <a:cs typeface="Arial"/>
              </a:rPr>
              <a:t>Teminat</a:t>
            </a:r>
            <a:r>
              <a:rPr sz="900" b="1" spc="-1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çözümü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88888"/>
              <a:buFont typeface="Arial"/>
              <a:buChar char="•"/>
              <a:tabLst>
                <a:tab pos="53975" algn="l"/>
              </a:tabLst>
            </a:pP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Dahilde </a:t>
            </a: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İşleme,  hariçte işleme, YTB  takibi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ve</a:t>
            </a:r>
            <a:r>
              <a:rPr sz="900" b="1" spc="-6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kapatılması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73284" y="2440698"/>
            <a:ext cx="687070" cy="306070"/>
          </a:xfrm>
          <a:custGeom>
            <a:avLst/>
            <a:gdLst/>
            <a:ahLst/>
            <a:cxnLst/>
            <a:rect l="l" t="t" r="r" b="b"/>
            <a:pathLst>
              <a:path w="687070" h="306069">
                <a:moveTo>
                  <a:pt x="0" y="0"/>
                </a:moveTo>
                <a:lnTo>
                  <a:pt x="686523" y="0"/>
                </a:lnTo>
                <a:lnTo>
                  <a:pt x="686523" y="305765"/>
                </a:lnTo>
                <a:lnTo>
                  <a:pt x="0" y="305765"/>
                </a:lnTo>
                <a:lnTo>
                  <a:pt x="0" y="0"/>
                </a:lnTo>
                <a:close/>
              </a:path>
            </a:pathLst>
          </a:custGeom>
          <a:ln w="22936">
            <a:solidFill>
              <a:srgbClr val="BE7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16261" y="2397671"/>
            <a:ext cx="632460" cy="338455"/>
          </a:xfrm>
          <a:prstGeom prst="rect">
            <a:avLst/>
          </a:prstGeom>
          <a:solidFill>
            <a:srgbClr val="F9A45F"/>
          </a:solidFill>
        </p:spPr>
        <p:txBody>
          <a:bodyPr vert="horz" wrap="square" lIns="0" tIns="8318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655"/>
              </a:spcBef>
            </a:pPr>
            <a:r>
              <a:rPr sz="1450" b="1" spc="-5" dirty="0">
                <a:solidFill>
                  <a:srgbClr val="FFFFFF"/>
                </a:solidFill>
                <a:latin typeface="Carlito"/>
                <a:cs typeface="Carlito"/>
              </a:rPr>
              <a:t>İş</a:t>
            </a:r>
            <a:r>
              <a:rPr sz="145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Carlito"/>
                <a:cs typeface="Carlito"/>
              </a:rPr>
              <a:t>emri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6841" y="3151847"/>
            <a:ext cx="1056640" cy="278130"/>
          </a:xfrm>
          <a:custGeom>
            <a:avLst/>
            <a:gdLst/>
            <a:ahLst/>
            <a:cxnLst/>
            <a:rect l="l" t="t" r="r" b="b"/>
            <a:pathLst>
              <a:path w="1056639" h="278129">
                <a:moveTo>
                  <a:pt x="1056627" y="0"/>
                </a:moveTo>
                <a:lnTo>
                  <a:pt x="0" y="0"/>
                </a:lnTo>
                <a:lnTo>
                  <a:pt x="0" y="277964"/>
                </a:lnTo>
                <a:lnTo>
                  <a:pt x="1056627" y="277964"/>
                </a:lnTo>
                <a:lnTo>
                  <a:pt x="1056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76841" y="3151847"/>
            <a:ext cx="1056640" cy="278130"/>
          </a:xfrm>
          <a:prstGeom prst="rect">
            <a:avLst/>
          </a:prstGeom>
          <a:ln w="22936">
            <a:solidFill>
              <a:srgbClr val="C96962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40"/>
              </a:spcBef>
            </a:pPr>
            <a:r>
              <a:rPr sz="1250" b="1" spc="5" dirty="0">
                <a:solidFill>
                  <a:srgbClr val="19459D"/>
                </a:solidFill>
                <a:latin typeface="Carlito"/>
                <a:cs typeface="Carlito"/>
              </a:rPr>
              <a:t>Evrak</a:t>
            </a:r>
            <a:r>
              <a:rPr sz="1250" b="1" spc="-3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250" b="1" spc="5" dirty="0">
                <a:solidFill>
                  <a:srgbClr val="19459D"/>
                </a:solidFill>
                <a:latin typeface="Carlito"/>
                <a:cs typeface="Carlito"/>
              </a:rPr>
              <a:t>hazırlık</a:t>
            </a:r>
            <a:endParaRPr sz="125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27819" y="2732511"/>
            <a:ext cx="1149350" cy="1417955"/>
            <a:chOff x="3027819" y="2732511"/>
            <a:chExt cx="1149350" cy="1417955"/>
          </a:xfrm>
        </p:grpSpPr>
        <p:sp>
          <p:nvSpPr>
            <p:cNvPr id="41" name="object 41"/>
            <p:cNvSpPr/>
            <p:nvPr/>
          </p:nvSpPr>
          <p:spPr>
            <a:xfrm>
              <a:off x="3629024" y="2732511"/>
              <a:ext cx="548043" cy="446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42296" y="2773997"/>
              <a:ext cx="322580" cy="326390"/>
            </a:xfrm>
            <a:custGeom>
              <a:avLst/>
              <a:gdLst/>
              <a:ahLst/>
              <a:cxnLst/>
              <a:rect l="l" t="t" r="r" b="b"/>
              <a:pathLst>
                <a:path w="322579" h="326389">
                  <a:moveTo>
                    <a:pt x="240817" y="0"/>
                  </a:moveTo>
                  <a:lnTo>
                    <a:pt x="79641" y="622"/>
                  </a:lnTo>
                  <a:lnTo>
                    <a:pt x="80581" y="245490"/>
                  </a:lnTo>
                  <a:lnTo>
                    <a:pt x="0" y="245795"/>
                  </a:lnTo>
                  <a:lnTo>
                    <a:pt x="161480" y="325767"/>
                  </a:lnTo>
                  <a:lnTo>
                    <a:pt x="322338" y="244563"/>
                  </a:lnTo>
                  <a:lnTo>
                    <a:pt x="241757" y="244868"/>
                  </a:lnTo>
                  <a:lnTo>
                    <a:pt x="240817" y="0"/>
                  </a:lnTo>
                  <a:close/>
                </a:path>
              </a:pathLst>
            </a:custGeom>
            <a:solidFill>
              <a:srgbClr val="F9A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41356" y="2773692"/>
              <a:ext cx="322580" cy="325755"/>
            </a:xfrm>
            <a:custGeom>
              <a:avLst/>
              <a:gdLst/>
              <a:ahLst/>
              <a:cxnLst/>
              <a:rect l="l" t="t" r="r" b="b"/>
              <a:pathLst>
                <a:path w="322579" h="325755">
                  <a:moveTo>
                    <a:pt x="241757" y="0"/>
                  </a:moveTo>
                  <a:lnTo>
                    <a:pt x="241757" y="244868"/>
                  </a:lnTo>
                  <a:lnTo>
                    <a:pt x="322338" y="244868"/>
                  </a:lnTo>
                  <a:lnTo>
                    <a:pt x="161175" y="325462"/>
                  </a:lnTo>
                  <a:lnTo>
                    <a:pt x="0" y="244868"/>
                  </a:lnTo>
                  <a:lnTo>
                    <a:pt x="80581" y="244868"/>
                  </a:lnTo>
                  <a:lnTo>
                    <a:pt x="80581" y="0"/>
                  </a:lnTo>
                  <a:lnTo>
                    <a:pt x="241757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39567" y="3832872"/>
              <a:ext cx="1047115" cy="306070"/>
            </a:xfrm>
            <a:custGeom>
              <a:avLst/>
              <a:gdLst/>
              <a:ahLst/>
              <a:cxnLst/>
              <a:rect l="l" t="t" r="r" b="b"/>
              <a:pathLst>
                <a:path w="1047114" h="306070">
                  <a:moveTo>
                    <a:pt x="1046721" y="0"/>
                  </a:moveTo>
                  <a:lnTo>
                    <a:pt x="0" y="0"/>
                  </a:lnTo>
                  <a:lnTo>
                    <a:pt x="0" y="305765"/>
                  </a:lnTo>
                  <a:lnTo>
                    <a:pt x="1046721" y="305765"/>
                  </a:lnTo>
                  <a:lnTo>
                    <a:pt x="1046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39567" y="3832872"/>
              <a:ext cx="1047115" cy="306070"/>
            </a:xfrm>
            <a:custGeom>
              <a:avLst/>
              <a:gdLst/>
              <a:ahLst/>
              <a:cxnLst/>
              <a:rect l="l" t="t" r="r" b="b"/>
              <a:pathLst>
                <a:path w="1047114" h="306070">
                  <a:moveTo>
                    <a:pt x="0" y="0"/>
                  </a:moveTo>
                  <a:lnTo>
                    <a:pt x="1046721" y="0"/>
                  </a:lnTo>
                  <a:lnTo>
                    <a:pt x="1046721" y="305765"/>
                  </a:lnTo>
                  <a:lnTo>
                    <a:pt x="0" y="305765"/>
                  </a:lnTo>
                  <a:lnTo>
                    <a:pt x="0" y="0"/>
                  </a:lnTo>
                  <a:close/>
                </a:path>
              </a:pathLst>
            </a:custGeom>
            <a:ln w="22936">
              <a:solidFill>
                <a:srgbClr val="C96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09455" y="3861467"/>
            <a:ext cx="90106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19459D"/>
                </a:solidFill>
                <a:latin typeface="Carlito"/>
                <a:cs typeface="Carlito"/>
              </a:rPr>
              <a:t>GTİP</a:t>
            </a:r>
            <a:r>
              <a:rPr sz="1450" b="1" spc="-5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450" b="1" spc="-10" dirty="0">
                <a:solidFill>
                  <a:srgbClr val="19459D"/>
                </a:solidFill>
                <a:latin typeface="Carlito"/>
                <a:cs typeface="Carlito"/>
              </a:rPr>
              <a:t>tespiti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041042" y="2386202"/>
            <a:ext cx="1817370" cy="1468755"/>
            <a:chOff x="2041042" y="2386202"/>
            <a:chExt cx="1817370" cy="1468755"/>
          </a:xfrm>
        </p:grpSpPr>
        <p:sp>
          <p:nvSpPr>
            <p:cNvPr id="48" name="object 48"/>
            <p:cNvSpPr/>
            <p:nvPr/>
          </p:nvSpPr>
          <p:spPr>
            <a:xfrm>
              <a:off x="3400031" y="3400691"/>
              <a:ext cx="457962" cy="4542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00120" y="3442652"/>
              <a:ext cx="259715" cy="333375"/>
            </a:xfrm>
            <a:custGeom>
              <a:avLst/>
              <a:gdLst/>
              <a:ahLst/>
              <a:cxnLst/>
              <a:rect l="l" t="t" r="r" b="b"/>
              <a:pathLst>
                <a:path w="259714" h="333375">
                  <a:moveTo>
                    <a:pt x="193675" y="0"/>
                  </a:moveTo>
                  <a:lnTo>
                    <a:pt x="63919" y="495"/>
                  </a:lnTo>
                  <a:lnTo>
                    <a:pt x="64871" y="249974"/>
                  </a:lnTo>
                  <a:lnTo>
                    <a:pt x="0" y="250215"/>
                  </a:lnTo>
                  <a:lnTo>
                    <a:pt x="130073" y="332879"/>
                  </a:lnTo>
                  <a:lnTo>
                    <a:pt x="259499" y="249224"/>
                  </a:lnTo>
                  <a:lnTo>
                    <a:pt x="194627" y="249466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F9A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99167" y="3442398"/>
              <a:ext cx="259715" cy="332740"/>
            </a:xfrm>
            <a:custGeom>
              <a:avLst/>
              <a:gdLst/>
              <a:ahLst/>
              <a:cxnLst/>
              <a:rect l="l" t="t" r="r" b="b"/>
              <a:pathLst>
                <a:path w="259714" h="332739">
                  <a:moveTo>
                    <a:pt x="194627" y="0"/>
                  </a:moveTo>
                  <a:lnTo>
                    <a:pt x="194627" y="249466"/>
                  </a:lnTo>
                  <a:lnTo>
                    <a:pt x="259499" y="249466"/>
                  </a:lnTo>
                  <a:lnTo>
                    <a:pt x="129755" y="332625"/>
                  </a:lnTo>
                  <a:lnTo>
                    <a:pt x="0" y="249466"/>
                  </a:lnTo>
                  <a:lnTo>
                    <a:pt x="64871" y="249466"/>
                  </a:lnTo>
                  <a:lnTo>
                    <a:pt x="64871" y="0"/>
                  </a:lnTo>
                  <a:lnTo>
                    <a:pt x="194627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41042" y="2386202"/>
              <a:ext cx="1664335" cy="361950"/>
            </a:xfrm>
            <a:custGeom>
              <a:avLst/>
              <a:gdLst/>
              <a:ahLst/>
              <a:cxnLst/>
              <a:rect l="l" t="t" r="r" b="b"/>
              <a:pathLst>
                <a:path w="1664335" h="361950">
                  <a:moveTo>
                    <a:pt x="1663750" y="0"/>
                  </a:moveTo>
                  <a:lnTo>
                    <a:pt x="0" y="0"/>
                  </a:lnTo>
                  <a:lnTo>
                    <a:pt x="0" y="361353"/>
                  </a:lnTo>
                  <a:lnTo>
                    <a:pt x="1663750" y="361353"/>
                  </a:lnTo>
                  <a:lnTo>
                    <a:pt x="1663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015312" y="4588376"/>
            <a:ext cx="939165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8890" algn="r">
              <a:lnSpc>
                <a:spcPct val="100000"/>
              </a:lnSpc>
              <a:spcBef>
                <a:spcPts val="100"/>
              </a:spcBef>
              <a:buSzPct val="88888"/>
              <a:buFont typeface="Arial"/>
              <a:buChar char="•"/>
              <a:tabLst>
                <a:tab pos="53975" algn="l"/>
              </a:tabLst>
            </a:pP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Entegre</a:t>
            </a:r>
            <a:r>
              <a:rPr sz="900" b="1" spc="17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yazılım  Durum</a:t>
            </a:r>
            <a:r>
              <a:rPr sz="900" b="1" spc="-75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19459D"/>
                </a:solidFill>
                <a:latin typeface="Arial"/>
                <a:cs typeface="Arial"/>
              </a:rPr>
              <a:t>Raporları  </a:t>
            </a:r>
            <a:r>
              <a:rPr sz="900" b="1" spc="-15" dirty="0">
                <a:solidFill>
                  <a:srgbClr val="19459D"/>
                </a:solidFill>
                <a:latin typeface="Arial"/>
                <a:cs typeface="Arial"/>
              </a:rPr>
              <a:t>Takip</a:t>
            </a:r>
            <a:r>
              <a:rPr sz="900" b="1" spc="-80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Sistemi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41042" y="2386202"/>
            <a:ext cx="1664335" cy="361950"/>
          </a:xfrm>
          <a:prstGeom prst="rect">
            <a:avLst/>
          </a:prstGeom>
          <a:ln w="22936">
            <a:solidFill>
              <a:srgbClr val="F9A4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16839" marR="77470" indent="22860">
              <a:lnSpc>
                <a:spcPct val="100000"/>
              </a:lnSpc>
              <a:spcBef>
                <a:spcPts val="325"/>
              </a:spcBef>
            </a:pPr>
            <a:r>
              <a:rPr sz="900" b="1" dirty="0">
                <a:solidFill>
                  <a:srgbClr val="19459D"/>
                </a:solidFill>
                <a:latin typeface="Carlito"/>
                <a:cs typeface="Carlito"/>
              </a:rPr>
              <a:t>Firma </a:t>
            </a:r>
            <a:r>
              <a:rPr sz="900" b="1" spc="-5" dirty="0">
                <a:solidFill>
                  <a:srgbClr val="19459D"/>
                </a:solidFill>
                <a:latin typeface="Carlito"/>
                <a:cs typeface="Carlito"/>
              </a:rPr>
              <a:t>elektronk </a:t>
            </a:r>
            <a:r>
              <a:rPr sz="900" b="1" dirty="0">
                <a:solidFill>
                  <a:srgbClr val="19459D"/>
                </a:solidFill>
                <a:latin typeface="Carlito"/>
                <a:cs typeface="Carlito"/>
              </a:rPr>
              <a:t>posta / </a:t>
            </a:r>
            <a:r>
              <a:rPr sz="900" b="1" spc="-5" dirty="0">
                <a:solidFill>
                  <a:srgbClr val="19459D"/>
                </a:solidFill>
                <a:latin typeface="Carlito"/>
                <a:cs typeface="Carlito"/>
              </a:rPr>
              <a:t>fax </a:t>
            </a:r>
            <a:r>
              <a:rPr sz="900" b="1" dirty="0">
                <a:solidFill>
                  <a:srgbClr val="19459D"/>
                </a:solidFill>
                <a:latin typeface="Carlito"/>
                <a:cs typeface="Carlito"/>
              </a:rPr>
              <a:t>İle  </a:t>
            </a:r>
            <a:r>
              <a:rPr sz="900" b="1" spc="-5" dirty="0">
                <a:solidFill>
                  <a:srgbClr val="19459D"/>
                </a:solidFill>
                <a:latin typeface="Carlito"/>
                <a:cs typeface="Carlito"/>
              </a:rPr>
              <a:t>gümrükleme </a:t>
            </a:r>
            <a:r>
              <a:rPr sz="900" b="1" spc="-25" dirty="0">
                <a:solidFill>
                  <a:srgbClr val="19459D"/>
                </a:solidFill>
                <a:latin typeface="Carlito"/>
                <a:cs typeface="Carlito"/>
              </a:rPr>
              <a:t>talimaMnıi</a:t>
            </a:r>
            <a:r>
              <a:rPr sz="900" b="1" spc="-5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19459D"/>
                </a:solidFill>
                <a:latin typeface="Carlito"/>
                <a:cs typeface="Carlito"/>
              </a:rPr>
              <a:t>bildirir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79300" y="5597723"/>
            <a:ext cx="688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Edi ile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tescil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00368" y="5629266"/>
            <a:ext cx="10287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indent="-41275">
              <a:lnSpc>
                <a:spcPct val="100000"/>
              </a:lnSpc>
              <a:spcBef>
                <a:spcPts val="100"/>
              </a:spcBef>
              <a:buSzPct val="88888"/>
              <a:buFont typeface="Arial"/>
              <a:buChar char="•"/>
              <a:tabLst>
                <a:tab pos="53975" algn="l"/>
              </a:tabLst>
            </a:pP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Saymanlık-Ardiye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411296" y="4125179"/>
            <a:ext cx="2226945" cy="1734185"/>
            <a:chOff x="3411296" y="4125179"/>
            <a:chExt cx="2226945" cy="1734185"/>
          </a:xfrm>
        </p:grpSpPr>
        <p:sp>
          <p:nvSpPr>
            <p:cNvPr id="57" name="object 57"/>
            <p:cNvSpPr/>
            <p:nvPr/>
          </p:nvSpPr>
          <p:spPr>
            <a:xfrm>
              <a:off x="3411296" y="4125179"/>
              <a:ext cx="457962" cy="4542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10152" y="4165256"/>
              <a:ext cx="259715" cy="333375"/>
            </a:xfrm>
            <a:custGeom>
              <a:avLst/>
              <a:gdLst/>
              <a:ahLst/>
              <a:cxnLst/>
              <a:rect l="l" t="t" r="r" b="b"/>
              <a:pathLst>
                <a:path w="259714" h="333375">
                  <a:moveTo>
                    <a:pt x="193675" y="0"/>
                  </a:moveTo>
                  <a:lnTo>
                    <a:pt x="63919" y="495"/>
                  </a:lnTo>
                  <a:lnTo>
                    <a:pt x="64871" y="249961"/>
                  </a:lnTo>
                  <a:lnTo>
                    <a:pt x="0" y="250215"/>
                  </a:lnTo>
                  <a:lnTo>
                    <a:pt x="130073" y="332879"/>
                  </a:lnTo>
                  <a:lnTo>
                    <a:pt x="259499" y="249224"/>
                  </a:lnTo>
                  <a:lnTo>
                    <a:pt x="194627" y="249466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F9A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09200" y="4165015"/>
              <a:ext cx="259715" cy="332740"/>
            </a:xfrm>
            <a:custGeom>
              <a:avLst/>
              <a:gdLst/>
              <a:ahLst/>
              <a:cxnLst/>
              <a:rect l="l" t="t" r="r" b="b"/>
              <a:pathLst>
                <a:path w="259714" h="332739">
                  <a:moveTo>
                    <a:pt x="194627" y="0"/>
                  </a:moveTo>
                  <a:lnTo>
                    <a:pt x="194627" y="249466"/>
                  </a:lnTo>
                  <a:lnTo>
                    <a:pt x="259499" y="249466"/>
                  </a:lnTo>
                  <a:lnTo>
                    <a:pt x="129755" y="332625"/>
                  </a:lnTo>
                  <a:lnTo>
                    <a:pt x="0" y="249466"/>
                  </a:lnTo>
                  <a:lnTo>
                    <a:pt x="64871" y="249466"/>
                  </a:lnTo>
                  <a:lnTo>
                    <a:pt x="64871" y="0"/>
                  </a:lnTo>
                  <a:lnTo>
                    <a:pt x="194627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18801" y="5089905"/>
              <a:ext cx="461708" cy="4504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20185" y="5128742"/>
              <a:ext cx="259715" cy="333375"/>
            </a:xfrm>
            <a:custGeom>
              <a:avLst/>
              <a:gdLst/>
              <a:ahLst/>
              <a:cxnLst/>
              <a:rect l="l" t="t" r="r" b="b"/>
              <a:pathLst>
                <a:path w="259714" h="333375">
                  <a:moveTo>
                    <a:pt x="193675" y="0"/>
                  </a:moveTo>
                  <a:lnTo>
                    <a:pt x="63919" y="495"/>
                  </a:lnTo>
                  <a:lnTo>
                    <a:pt x="64871" y="249974"/>
                  </a:lnTo>
                  <a:lnTo>
                    <a:pt x="0" y="250215"/>
                  </a:lnTo>
                  <a:lnTo>
                    <a:pt x="130073" y="332879"/>
                  </a:lnTo>
                  <a:lnTo>
                    <a:pt x="259499" y="249224"/>
                  </a:lnTo>
                  <a:lnTo>
                    <a:pt x="194627" y="249466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F9A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19233" y="5128488"/>
              <a:ext cx="259715" cy="332740"/>
            </a:xfrm>
            <a:custGeom>
              <a:avLst/>
              <a:gdLst/>
              <a:ahLst/>
              <a:cxnLst/>
              <a:rect l="l" t="t" r="r" b="b"/>
              <a:pathLst>
                <a:path w="259714" h="332739">
                  <a:moveTo>
                    <a:pt x="194627" y="0"/>
                  </a:moveTo>
                  <a:lnTo>
                    <a:pt x="194627" y="249466"/>
                  </a:lnTo>
                  <a:lnTo>
                    <a:pt x="259499" y="249466"/>
                  </a:lnTo>
                  <a:lnTo>
                    <a:pt x="129755" y="332625"/>
                  </a:lnTo>
                  <a:lnTo>
                    <a:pt x="0" y="249466"/>
                  </a:lnTo>
                  <a:lnTo>
                    <a:pt x="64871" y="249466"/>
                  </a:lnTo>
                  <a:lnTo>
                    <a:pt x="64871" y="0"/>
                  </a:lnTo>
                  <a:lnTo>
                    <a:pt x="194627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28159" y="5543334"/>
              <a:ext cx="998219" cy="304165"/>
            </a:xfrm>
            <a:custGeom>
              <a:avLst/>
              <a:gdLst/>
              <a:ahLst/>
              <a:cxnLst/>
              <a:rect l="l" t="t" r="r" b="b"/>
              <a:pathLst>
                <a:path w="998220" h="304164">
                  <a:moveTo>
                    <a:pt x="997889" y="0"/>
                  </a:moveTo>
                  <a:lnTo>
                    <a:pt x="0" y="0"/>
                  </a:lnTo>
                  <a:lnTo>
                    <a:pt x="0" y="303949"/>
                  </a:lnTo>
                  <a:lnTo>
                    <a:pt x="997889" y="303949"/>
                  </a:lnTo>
                  <a:lnTo>
                    <a:pt x="997889" y="0"/>
                  </a:lnTo>
                  <a:close/>
                </a:path>
              </a:pathLst>
            </a:custGeom>
            <a:solidFill>
              <a:srgbClr val="C96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28159" y="5543334"/>
              <a:ext cx="998219" cy="304165"/>
            </a:xfrm>
            <a:custGeom>
              <a:avLst/>
              <a:gdLst/>
              <a:ahLst/>
              <a:cxnLst/>
              <a:rect l="l" t="t" r="r" b="b"/>
              <a:pathLst>
                <a:path w="998220" h="304164">
                  <a:moveTo>
                    <a:pt x="0" y="0"/>
                  </a:moveTo>
                  <a:lnTo>
                    <a:pt x="997889" y="0"/>
                  </a:lnTo>
                  <a:lnTo>
                    <a:pt x="997889" y="303949"/>
                  </a:lnTo>
                  <a:lnTo>
                    <a:pt x="0" y="303949"/>
                  </a:lnTo>
                  <a:lnTo>
                    <a:pt x="0" y="0"/>
                  </a:lnTo>
                  <a:close/>
                </a:path>
              </a:pathLst>
            </a:custGeom>
            <a:ln w="22936">
              <a:solidFill>
                <a:srgbClr val="984D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769573" y="5571929"/>
            <a:ext cx="73279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solidFill>
                  <a:srgbClr val="FFFFFF"/>
                </a:solidFill>
                <a:latin typeface="Carlito"/>
                <a:cs typeface="Carlito"/>
              </a:rPr>
              <a:t>Muayene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068216" y="5525858"/>
            <a:ext cx="3427729" cy="389890"/>
            <a:chOff x="4068216" y="5525858"/>
            <a:chExt cx="3427729" cy="389890"/>
          </a:xfrm>
        </p:grpSpPr>
        <p:sp>
          <p:nvSpPr>
            <p:cNvPr id="67" name="object 67"/>
            <p:cNvSpPr/>
            <p:nvPr/>
          </p:nvSpPr>
          <p:spPr>
            <a:xfrm>
              <a:off x="4068216" y="5540367"/>
              <a:ext cx="570580" cy="3753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24909" y="5580608"/>
              <a:ext cx="454659" cy="259715"/>
            </a:xfrm>
            <a:custGeom>
              <a:avLst/>
              <a:gdLst/>
              <a:ahLst/>
              <a:cxnLst/>
              <a:rect l="l" t="t" r="r" b="b"/>
              <a:pathLst>
                <a:path w="454660" h="259714">
                  <a:moveTo>
                    <a:pt x="11201" y="64884"/>
                  </a:moveTo>
                  <a:lnTo>
                    <a:pt x="0" y="64884"/>
                  </a:lnTo>
                  <a:lnTo>
                    <a:pt x="0" y="194640"/>
                  </a:lnTo>
                  <a:lnTo>
                    <a:pt x="11201" y="194640"/>
                  </a:lnTo>
                  <a:lnTo>
                    <a:pt x="11201" y="64884"/>
                  </a:lnTo>
                  <a:close/>
                </a:path>
                <a:path w="454660" h="259714">
                  <a:moveTo>
                    <a:pt x="454507" y="129755"/>
                  </a:moveTo>
                  <a:lnTo>
                    <a:pt x="340880" y="0"/>
                  </a:lnTo>
                  <a:lnTo>
                    <a:pt x="340880" y="64871"/>
                  </a:lnTo>
                  <a:lnTo>
                    <a:pt x="71018" y="64871"/>
                  </a:lnTo>
                  <a:lnTo>
                    <a:pt x="71018" y="194627"/>
                  </a:lnTo>
                  <a:lnTo>
                    <a:pt x="340880" y="194627"/>
                  </a:lnTo>
                  <a:lnTo>
                    <a:pt x="340880" y="259511"/>
                  </a:lnTo>
                  <a:lnTo>
                    <a:pt x="454507" y="129755"/>
                  </a:lnTo>
                  <a:close/>
                </a:path>
              </a:pathLst>
            </a:custGeom>
            <a:solidFill>
              <a:srgbClr val="A0C3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95927" y="5580608"/>
              <a:ext cx="383540" cy="259715"/>
            </a:xfrm>
            <a:custGeom>
              <a:avLst/>
              <a:gdLst/>
              <a:ahLst/>
              <a:cxnLst/>
              <a:rect l="l" t="t" r="r" b="b"/>
              <a:pathLst>
                <a:path w="383539" h="259714">
                  <a:moveTo>
                    <a:pt x="269862" y="0"/>
                  </a:moveTo>
                  <a:lnTo>
                    <a:pt x="269862" y="64871"/>
                  </a:lnTo>
                  <a:lnTo>
                    <a:pt x="0" y="64871"/>
                  </a:lnTo>
                  <a:lnTo>
                    <a:pt x="0" y="194627"/>
                  </a:lnTo>
                  <a:lnTo>
                    <a:pt x="269862" y="194627"/>
                  </a:lnTo>
                  <a:lnTo>
                    <a:pt x="269862" y="259511"/>
                  </a:lnTo>
                  <a:lnTo>
                    <a:pt x="383489" y="129755"/>
                  </a:lnTo>
                  <a:lnTo>
                    <a:pt x="269862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53319" y="5645492"/>
              <a:ext cx="28575" cy="130175"/>
            </a:xfrm>
            <a:custGeom>
              <a:avLst/>
              <a:gdLst/>
              <a:ahLst/>
              <a:cxnLst/>
              <a:rect l="l" t="t" r="r" b="b"/>
              <a:pathLst>
                <a:path w="28575" h="130175">
                  <a:moveTo>
                    <a:pt x="0" y="0"/>
                  </a:moveTo>
                  <a:lnTo>
                    <a:pt x="0" y="129755"/>
                  </a:lnTo>
                  <a:lnTo>
                    <a:pt x="28409" y="129755"/>
                  </a:lnTo>
                  <a:lnTo>
                    <a:pt x="28409" y="0"/>
                  </a:lnTo>
                  <a:lnTo>
                    <a:pt x="0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24909" y="5645492"/>
              <a:ext cx="14604" cy="130175"/>
            </a:xfrm>
            <a:custGeom>
              <a:avLst/>
              <a:gdLst/>
              <a:ahLst/>
              <a:cxnLst/>
              <a:rect l="l" t="t" r="r" b="b"/>
              <a:pathLst>
                <a:path w="14604" h="130175">
                  <a:moveTo>
                    <a:pt x="0" y="0"/>
                  </a:moveTo>
                  <a:lnTo>
                    <a:pt x="0" y="129755"/>
                  </a:lnTo>
                  <a:lnTo>
                    <a:pt x="14198" y="129755"/>
                  </a:lnTo>
                  <a:lnTo>
                    <a:pt x="14198" y="0"/>
                  </a:lnTo>
                  <a:lnTo>
                    <a:pt x="0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52947" y="5537606"/>
              <a:ext cx="1531620" cy="304165"/>
            </a:xfrm>
            <a:custGeom>
              <a:avLst/>
              <a:gdLst/>
              <a:ahLst/>
              <a:cxnLst/>
              <a:rect l="l" t="t" r="r" b="b"/>
              <a:pathLst>
                <a:path w="1531620" h="304164">
                  <a:moveTo>
                    <a:pt x="1531239" y="0"/>
                  </a:moveTo>
                  <a:lnTo>
                    <a:pt x="0" y="0"/>
                  </a:lnTo>
                  <a:lnTo>
                    <a:pt x="0" y="303949"/>
                  </a:lnTo>
                  <a:lnTo>
                    <a:pt x="1531239" y="303949"/>
                  </a:lnTo>
                  <a:lnTo>
                    <a:pt x="1531239" y="0"/>
                  </a:lnTo>
                  <a:close/>
                </a:path>
              </a:pathLst>
            </a:custGeom>
            <a:solidFill>
              <a:srgbClr val="C96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52947" y="5537606"/>
              <a:ext cx="1531620" cy="304165"/>
            </a:xfrm>
            <a:custGeom>
              <a:avLst/>
              <a:gdLst/>
              <a:ahLst/>
              <a:cxnLst/>
              <a:rect l="l" t="t" r="r" b="b"/>
              <a:pathLst>
                <a:path w="1531620" h="304164">
                  <a:moveTo>
                    <a:pt x="0" y="0"/>
                  </a:moveTo>
                  <a:lnTo>
                    <a:pt x="1531239" y="0"/>
                  </a:lnTo>
                  <a:lnTo>
                    <a:pt x="1531239" y="303949"/>
                  </a:lnTo>
                  <a:lnTo>
                    <a:pt x="0" y="303949"/>
                  </a:lnTo>
                  <a:lnTo>
                    <a:pt x="0" y="0"/>
                  </a:lnTo>
                  <a:close/>
                </a:path>
              </a:pathLst>
            </a:custGeom>
            <a:ln w="22936">
              <a:solidFill>
                <a:srgbClr val="984D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127292" y="5566201"/>
            <a:ext cx="119380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b="1" spc="-10" dirty="0">
                <a:solidFill>
                  <a:srgbClr val="FFFFFF"/>
                </a:solidFill>
                <a:latin typeface="Carlito"/>
                <a:cs typeface="Carlito"/>
              </a:rPr>
              <a:t>Beyan.</a:t>
            </a:r>
            <a:r>
              <a:rPr sz="145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Carlito"/>
                <a:cs typeface="Carlito"/>
              </a:rPr>
              <a:t>Kapama</a:t>
            </a:r>
            <a:endParaRPr sz="1450">
              <a:latin typeface="Carlito"/>
              <a:cs typeface="Carlito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475897" y="5540367"/>
            <a:ext cx="570865" cy="375920"/>
            <a:chOff x="5475897" y="5540367"/>
            <a:chExt cx="570865" cy="375920"/>
          </a:xfrm>
        </p:grpSpPr>
        <p:sp>
          <p:nvSpPr>
            <p:cNvPr id="76" name="object 76"/>
            <p:cNvSpPr/>
            <p:nvPr/>
          </p:nvSpPr>
          <p:spPr>
            <a:xfrm>
              <a:off x="5475897" y="5540367"/>
              <a:ext cx="570580" cy="3753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32856" y="5580608"/>
              <a:ext cx="454659" cy="259715"/>
            </a:xfrm>
            <a:custGeom>
              <a:avLst/>
              <a:gdLst/>
              <a:ahLst/>
              <a:cxnLst/>
              <a:rect l="l" t="t" r="r" b="b"/>
              <a:pathLst>
                <a:path w="454660" h="259714">
                  <a:moveTo>
                    <a:pt x="11201" y="64884"/>
                  </a:moveTo>
                  <a:lnTo>
                    <a:pt x="0" y="64884"/>
                  </a:lnTo>
                  <a:lnTo>
                    <a:pt x="0" y="194640"/>
                  </a:lnTo>
                  <a:lnTo>
                    <a:pt x="11201" y="194640"/>
                  </a:lnTo>
                  <a:lnTo>
                    <a:pt x="11201" y="64884"/>
                  </a:lnTo>
                  <a:close/>
                </a:path>
                <a:path w="454660" h="259714">
                  <a:moveTo>
                    <a:pt x="454494" y="129755"/>
                  </a:moveTo>
                  <a:lnTo>
                    <a:pt x="340868" y="0"/>
                  </a:lnTo>
                  <a:lnTo>
                    <a:pt x="340868" y="64871"/>
                  </a:lnTo>
                  <a:lnTo>
                    <a:pt x="71005" y="64871"/>
                  </a:lnTo>
                  <a:lnTo>
                    <a:pt x="71005" y="194627"/>
                  </a:lnTo>
                  <a:lnTo>
                    <a:pt x="340868" y="194627"/>
                  </a:lnTo>
                  <a:lnTo>
                    <a:pt x="340868" y="259511"/>
                  </a:lnTo>
                  <a:lnTo>
                    <a:pt x="454494" y="129755"/>
                  </a:lnTo>
                  <a:close/>
                </a:path>
              </a:pathLst>
            </a:custGeom>
            <a:solidFill>
              <a:srgbClr val="A0C3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03862" y="5580608"/>
              <a:ext cx="383540" cy="259715"/>
            </a:xfrm>
            <a:custGeom>
              <a:avLst/>
              <a:gdLst/>
              <a:ahLst/>
              <a:cxnLst/>
              <a:rect l="l" t="t" r="r" b="b"/>
              <a:pathLst>
                <a:path w="383539" h="259714">
                  <a:moveTo>
                    <a:pt x="269862" y="0"/>
                  </a:moveTo>
                  <a:lnTo>
                    <a:pt x="269862" y="64871"/>
                  </a:lnTo>
                  <a:lnTo>
                    <a:pt x="0" y="64871"/>
                  </a:lnTo>
                  <a:lnTo>
                    <a:pt x="0" y="194627"/>
                  </a:lnTo>
                  <a:lnTo>
                    <a:pt x="269862" y="194627"/>
                  </a:lnTo>
                  <a:lnTo>
                    <a:pt x="269862" y="259511"/>
                  </a:lnTo>
                  <a:lnTo>
                    <a:pt x="383489" y="129755"/>
                  </a:lnTo>
                  <a:lnTo>
                    <a:pt x="269862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61266" y="5645492"/>
              <a:ext cx="28575" cy="130175"/>
            </a:xfrm>
            <a:custGeom>
              <a:avLst/>
              <a:gdLst/>
              <a:ahLst/>
              <a:cxnLst/>
              <a:rect l="l" t="t" r="r" b="b"/>
              <a:pathLst>
                <a:path w="28575" h="130175">
                  <a:moveTo>
                    <a:pt x="0" y="0"/>
                  </a:moveTo>
                  <a:lnTo>
                    <a:pt x="0" y="129755"/>
                  </a:lnTo>
                  <a:lnTo>
                    <a:pt x="28409" y="129755"/>
                  </a:lnTo>
                  <a:lnTo>
                    <a:pt x="28409" y="0"/>
                  </a:lnTo>
                  <a:lnTo>
                    <a:pt x="0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32856" y="5645492"/>
              <a:ext cx="14604" cy="130175"/>
            </a:xfrm>
            <a:custGeom>
              <a:avLst/>
              <a:gdLst/>
              <a:ahLst/>
              <a:cxnLst/>
              <a:rect l="l" t="t" r="r" b="b"/>
              <a:pathLst>
                <a:path w="14604" h="130175">
                  <a:moveTo>
                    <a:pt x="0" y="0"/>
                  </a:moveTo>
                  <a:lnTo>
                    <a:pt x="0" y="129755"/>
                  </a:lnTo>
                  <a:lnTo>
                    <a:pt x="14198" y="129755"/>
                  </a:lnTo>
                  <a:lnTo>
                    <a:pt x="14198" y="0"/>
                  </a:lnTo>
                  <a:lnTo>
                    <a:pt x="0" y="0"/>
                  </a:lnTo>
                  <a:close/>
                </a:path>
              </a:pathLst>
            </a:custGeom>
            <a:ln w="344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733296" y="3472922"/>
            <a:ext cx="100266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indent="-41275">
              <a:lnSpc>
                <a:spcPct val="100000"/>
              </a:lnSpc>
              <a:spcBef>
                <a:spcPts val="100"/>
              </a:spcBef>
              <a:buSzPct val="88888"/>
              <a:buFont typeface="Arial"/>
              <a:buChar char="•"/>
              <a:tabLst>
                <a:tab pos="53975" algn="l"/>
              </a:tabLst>
            </a:pP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Elektronik</a:t>
            </a:r>
            <a:r>
              <a:rPr sz="900" b="1" spc="-55" dirty="0">
                <a:solidFill>
                  <a:srgbClr val="19459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9459D"/>
                </a:solidFill>
                <a:latin typeface="Arial"/>
                <a:cs typeface="Arial"/>
              </a:rPr>
              <a:t>Fatura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1419225"/>
            <a:ext cx="75831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DIŞ </a:t>
            </a:r>
            <a:r>
              <a:rPr spc="65" dirty="0"/>
              <a:t>TİCARETTE </a:t>
            </a:r>
            <a:r>
              <a:rPr spc="20" dirty="0"/>
              <a:t>KULLANILAN</a:t>
            </a:r>
            <a:r>
              <a:rPr spc="145" dirty="0"/>
              <a:t> </a:t>
            </a:r>
            <a:r>
              <a:rPr spc="15" dirty="0"/>
              <a:t>BELGELER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247872"/>
            <a:ext cx="4271010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Dış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ticarette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belgeler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4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ana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grupta</a:t>
            </a:r>
            <a:r>
              <a:rPr sz="1500" spc="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toplanır.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64795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Ticari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64795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Sevk </a:t>
            </a:r>
            <a:r>
              <a:rPr sz="1500" spc="-105" dirty="0">
                <a:solidFill>
                  <a:srgbClr val="58595B"/>
                </a:solidFill>
                <a:latin typeface="Arial"/>
                <a:cs typeface="Arial"/>
              </a:rPr>
              <a:t>(Taşıma)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Belgeleri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64795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Belgeleri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64795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Resmi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215" y="2184615"/>
            <a:ext cx="33877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RESMİ</a:t>
            </a:r>
            <a:r>
              <a:rPr spc="50" dirty="0"/>
              <a:t> </a:t>
            </a:r>
            <a:r>
              <a:rPr spc="15" dirty="0"/>
              <a:t>BELGELER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26791"/>
            <a:ext cx="5852795" cy="238188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-20" dirty="0">
                <a:solidFill>
                  <a:srgbClr val="58595B"/>
                </a:solidFill>
                <a:latin typeface="Arial"/>
                <a:cs typeface="Arial"/>
              </a:rPr>
              <a:t>DOLAŞIM </a:t>
            </a:r>
            <a:r>
              <a:rPr sz="2500" spc="-14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2500" spc="-60" dirty="0">
                <a:solidFill>
                  <a:srgbClr val="58595B"/>
                </a:solidFill>
                <a:latin typeface="Arial"/>
                <a:cs typeface="Arial"/>
              </a:rPr>
              <a:t>İSPAT</a:t>
            </a:r>
            <a:r>
              <a:rPr sz="2500" spc="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58595B"/>
                </a:solidFill>
                <a:latin typeface="Arial"/>
                <a:cs typeface="Arial"/>
              </a:rPr>
              <a:t>BELGELERİ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Şehadetnamesi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110" dirty="0">
                <a:solidFill>
                  <a:srgbClr val="58595B"/>
                </a:solidFill>
                <a:latin typeface="Arial"/>
                <a:cs typeface="Arial"/>
              </a:rPr>
              <a:t>ATR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EUR.1/EUR-MED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Form-A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Fatura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Beyanı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Tedarikçi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812425"/>
            <a:ext cx="7086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sz="4000" spc="85" dirty="0"/>
              <a:t>MENŞE </a:t>
            </a:r>
            <a:r>
              <a:rPr sz="4000" spc="45" dirty="0"/>
              <a:t>ŞAHADETNAMESİ  </a:t>
            </a:r>
            <a:r>
              <a:rPr sz="4000" spc="20" dirty="0"/>
              <a:t>(CERTİFİCATE </a:t>
            </a:r>
            <a:r>
              <a:rPr sz="4000" dirty="0"/>
              <a:t>OF</a:t>
            </a:r>
            <a:r>
              <a:rPr sz="4000" spc="135" dirty="0"/>
              <a:t> </a:t>
            </a:r>
            <a:r>
              <a:rPr sz="4000" spc="20" dirty="0"/>
              <a:t>ORİGİN)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287873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996" y="539363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1286" y="2783535"/>
            <a:ext cx="8705850" cy="30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ekonomik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milliyetidir.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Örneğin;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hasat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bitkisel</a:t>
            </a:r>
            <a:r>
              <a:rPr sz="15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ürünler,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doğmuş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yetiştirilmiş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canlı</a:t>
            </a:r>
            <a:r>
              <a:rPr sz="15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hayvanlar,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topraklarından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çıkartılan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mineral</a:t>
            </a:r>
            <a:r>
              <a:rPr sz="15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ürünler,</a:t>
            </a:r>
            <a:endParaRPr sz="1500">
              <a:latin typeface="Arial"/>
              <a:cs typeface="Arial"/>
            </a:endParaRPr>
          </a:p>
          <a:p>
            <a:pPr marL="12700" marR="3921760">
              <a:lnSpc>
                <a:spcPct val="163900"/>
              </a:lnSpc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Yukarıdaki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işlenmesi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 edilen ürünler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92405" marR="5080">
              <a:lnSpc>
                <a:spcPct val="116700"/>
              </a:lnSpc>
              <a:spcBef>
                <a:spcPts val="994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şahadetnamesi, ihracata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gittiği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ülkelerde menşeinin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kanıtlanması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amacıyla,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 tarfından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düzenlenen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ve/veya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Sanayi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Odalarınca onaylanan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1038225"/>
            <a:ext cx="52381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A.TR </a:t>
            </a:r>
            <a:r>
              <a:rPr spc="60" dirty="0"/>
              <a:t>DOLAŞIM</a:t>
            </a:r>
            <a:r>
              <a:rPr spc="135" dirty="0"/>
              <a:t> </a:t>
            </a:r>
            <a:r>
              <a:rPr spc="35" dirty="0"/>
              <a:t>SERTİFİKASI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873641"/>
            <a:ext cx="8942705" cy="237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01295" indent="-18034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Topluluk’ta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dolaşımda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bulunan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tesis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Birliği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çerçevesinde tercihli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rejimden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yararlanabilmesini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sağlamak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üzere,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idaresince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idare  tarafından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yetki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verilmiş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kuruluşlarca düzenlenip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idaresince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vize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</a:t>
            </a:r>
            <a:r>
              <a:rPr sz="1500" spc="3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belgedir.</a:t>
            </a:r>
            <a:endParaRPr sz="1500">
              <a:latin typeface="Arial"/>
              <a:cs typeface="Arial"/>
            </a:endParaRPr>
          </a:p>
          <a:p>
            <a:pPr marL="192405" marR="40322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üyesi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ülkelerden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A.TR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eşliğinde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gelmediği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durumlada,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eşyaya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3’üncü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ülkelere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uygulanan vergi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oranları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belge,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Topluluğu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arasındaki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sanayi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işlenmiş tarım ürünleri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ticaretinde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kullanılan,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Toplulukta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dolaşımda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o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rejimden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faydalanmasını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sağlamaktadır.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8784" y="773048"/>
            <a:ext cx="45345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A.TR </a:t>
            </a:r>
            <a:r>
              <a:rPr spc="60" dirty="0"/>
              <a:t>DOLAŞIM</a:t>
            </a:r>
            <a:r>
              <a:rPr spc="90" dirty="0"/>
              <a:t> </a:t>
            </a:r>
            <a:r>
              <a:rPr spc="30" dirty="0"/>
              <a:t>BELGESİ</a:t>
            </a:r>
          </a:p>
        </p:txBody>
      </p:sp>
      <p:sp>
        <p:nvSpPr>
          <p:cNvPr id="3" name="object 3"/>
          <p:cNvSpPr/>
          <p:nvPr/>
        </p:nvSpPr>
        <p:spPr>
          <a:xfrm>
            <a:off x="2276703" y="1393193"/>
            <a:ext cx="5648773" cy="5392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1" y="710303"/>
            <a:ext cx="8915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2115">
              <a:lnSpc>
                <a:spcPct val="100000"/>
              </a:lnSpc>
              <a:spcBef>
                <a:spcPts val="100"/>
              </a:spcBef>
            </a:pPr>
            <a:r>
              <a:rPr sz="4000" spc="85" dirty="0"/>
              <a:t>EUR.1 </a:t>
            </a:r>
            <a:r>
              <a:rPr sz="4000" spc="60" dirty="0"/>
              <a:t>DOLAŞIM </a:t>
            </a:r>
            <a:r>
              <a:rPr sz="4000" spc="35" dirty="0"/>
              <a:t>SERTİFİKASI  </a:t>
            </a:r>
            <a:r>
              <a:rPr sz="4000" spc="50" dirty="0"/>
              <a:t>(EUR.1 </a:t>
            </a:r>
            <a:r>
              <a:rPr sz="4000" spc="90" dirty="0"/>
              <a:t>MOVEMENT</a:t>
            </a:r>
            <a:r>
              <a:rPr sz="4000" spc="135" dirty="0"/>
              <a:t> </a:t>
            </a:r>
            <a:r>
              <a:rPr sz="4000" spc="20" dirty="0"/>
              <a:t>CERTİFİCATE)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1928964"/>
            <a:ext cx="8923020" cy="489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EUR.1 Dolaşım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Sertifikası;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sertifika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muhteviyatı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kuralları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çerçevesinde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olduğunu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gösteren,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doldurulmasını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müteakip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/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Sanayi Odaları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gerekli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kontroller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yapıldıktan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tasdik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idaresince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vize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edilmesini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müteakip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geçerli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ispat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EUR.1 Dolaşım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Serifikası;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-"/>
              <a:tabLst>
                <a:tab pos="193040" algn="l"/>
              </a:tabLst>
            </a:pP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EFTA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(İsviçre,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İzlanda,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Lihtenştayn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Norveç)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ülkelerine,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-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Birliği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demir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çelik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ürünlerinde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(AKÇT</a:t>
            </a:r>
            <a:r>
              <a:rPr sz="1500" spc="229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ürünleri),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-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Türkiye’nin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ticaret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anlaşmaları imzaladığı</a:t>
            </a:r>
            <a:r>
              <a:rPr sz="15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ülkelere,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-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Birliği’ne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yönelik tarım ürünleri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ihracatında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düzenlenen</a:t>
            </a:r>
            <a:r>
              <a:rPr sz="1500" spc="229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belgedir.</a:t>
            </a:r>
            <a:endParaRPr sz="1500">
              <a:latin typeface="Arial"/>
              <a:cs typeface="Arial"/>
            </a:endParaRPr>
          </a:p>
          <a:p>
            <a:pPr marL="192405" marR="27495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ispat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belgesinin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anlaşmaya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taraf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 ibrazında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indirimi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istisnası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uygulanmasını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sağlar.</a:t>
            </a:r>
            <a:endParaRPr sz="1500">
              <a:latin typeface="Arial"/>
              <a:cs typeface="Arial"/>
            </a:endParaRPr>
          </a:p>
          <a:p>
            <a:pPr marL="192405" marR="7429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EUR.1 Dolaşım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beş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nüsha olarak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doldurulmaktadır.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İlk nüshası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meneviş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renkli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olup,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asıl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nüshadır.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dört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nüsha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ise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beyaz</a:t>
            </a:r>
            <a:r>
              <a:rPr sz="15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renklidir.</a:t>
            </a:r>
            <a:endParaRPr sz="1500">
              <a:latin typeface="Arial"/>
              <a:cs typeface="Arial"/>
            </a:endParaRPr>
          </a:p>
          <a:p>
            <a:pPr marL="192405" marR="79692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EUR.1 Dolaşım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bazı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durumlarda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istisnai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oldukları ürünlerin ihracından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sonrada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düzenlenebilmektedir.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276225"/>
            <a:ext cx="8844089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2115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EUR-MED </a:t>
            </a:r>
            <a:r>
              <a:rPr spc="60" dirty="0"/>
              <a:t>DOLAŞIM </a:t>
            </a:r>
            <a:r>
              <a:rPr spc="35" dirty="0"/>
              <a:t>SERTİFİKASI  </a:t>
            </a:r>
            <a:r>
              <a:rPr spc="80" dirty="0"/>
              <a:t>(EUR-MED </a:t>
            </a:r>
            <a:r>
              <a:rPr spc="90" dirty="0"/>
              <a:t>MOVEMENT</a:t>
            </a:r>
            <a:r>
              <a:rPr spc="85" dirty="0"/>
              <a:t> </a:t>
            </a:r>
            <a:r>
              <a:rPr spc="20" dirty="0"/>
              <a:t>CERTİFİCATE)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578620"/>
            <a:ext cx="9079230" cy="328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26415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EUR-MED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PAAMK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(Pan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Akdeniz Kümülasyonu)’a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taraf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ülkelere ilgili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ihracatında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ispat</a:t>
            </a:r>
            <a:r>
              <a:rPr sz="15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belgesidir.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PAAMK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Sistemi;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AB-EFTA-Türkiye ve bazı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Akdeniz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ülkelerinin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olduğu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çapraz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kümülasyon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sistemidir.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PAAMK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sistemine dahil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ülkelerin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ticaret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anlaşması,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anlaşmaların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hepsinde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(ikili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hariç)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aynı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kurallarının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uygulanması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gerekmektedir. Sistemin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işlemesi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PAAMK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sistemine dahil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az 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3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(Serbest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Anlaşması)</a:t>
            </a:r>
            <a:r>
              <a:rPr sz="1500" spc="2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tamamlanmalıdır.</a:t>
            </a:r>
            <a:endParaRPr sz="1500">
              <a:latin typeface="Arial"/>
              <a:cs typeface="Arial"/>
            </a:endParaRPr>
          </a:p>
          <a:p>
            <a:pPr marL="192405" marR="10541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Başvuru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dilekçe,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Türkçe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fatura,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taahhütname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edilecek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yabancı menşeli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ise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eklenmesi zorunludur.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EUR.MED’e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kayıtlı 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yabancı menşeli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mutlaka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“tedarikçi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beyanı”  eklenecektir.</a:t>
            </a:r>
            <a:endParaRPr sz="1500">
              <a:latin typeface="Arial"/>
              <a:cs typeface="Arial"/>
            </a:endParaRPr>
          </a:p>
          <a:p>
            <a:pPr marL="192405" marR="65786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 bir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üretiminde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Akdeniz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Ülkelerinin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daha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fazlasından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edilmiş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girdi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kullanılıyorsa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EUR-MED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Dolaşım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kullanmak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zorunludur.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1" y="1722785"/>
            <a:ext cx="10134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0210" marR="5080" indent="-1668145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SATIŞ </a:t>
            </a:r>
            <a:r>
              <a:rPr sz="4000" spc="60" dirty="0"/>
              <a:t>SÖZLEŞMELERİNDE </a:t>
            </a:r>
            <a:r>
              <a:rPr sz="4000" spc="15" dirty="0" smtClean="0"/>
              <a:t>YER</a:t>
            </a:r>
            <a:r>
              <a:rPr lang="tr-TR" sz="4000" spc="15" dirty="0" smtClean="0"/>
              <a:t> </a:t>
            </a:r>
            <a:r>
              <a:rPr sz="4000" spc="45" dirty="0" smtClean="0"/>
              <a:t>ALMASI  </a:t>
            </a:r>
            <a:r>
              <a:rPr sz="4000" spc="35" dirty="0"/>
              <a:t>GEREKEN</a:t>
            </a:r>
            <a:r>
              <a:rPr sz="4000" spc="100" dirty="0"/>
              <a:t> </a:t>
            </a:r>
            <a:r>
              <a:rPr sz="4000" spc="10" dirty="0"/>
              <a:t>UNSURLAR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104718"/>
            <a:ext cx="4841875" cy="3492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Tarafların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ad/ünvan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adresleri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Sözleşmenin konusu(sözleşmenin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hangi amaçla</a:t>
            </a:r>
            <a:r>
              <a:rPr sz="15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yapıldığı)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Kapsamı(hangi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miktarda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hangi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yapıldığı)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Birim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fiyat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toplam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tutar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şekli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Ödeme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şekli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Sevk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tarihi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Sevkiyatın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türü,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ambalajlama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özellikleri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öngörülmesi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gözetim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şekli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şirketi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Mücbir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sebep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durumlarında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yapılacak işlem(fors</a:t>
            </a:r>
            <a:r>
              <a:rPr sz="15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majör)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İtilaf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yetkili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merciler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Tarafların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kanuni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adresleri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banka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bilgileri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.........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885825"/>
            <a:ext cx="299339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FATURA</a:t>
            </a:r>
            <a:r>
              <a:rPr spc="35" dirty="0"/>
              <a:t> </a:t>
            </a:r>
            <a:r>
              <a:rPr spc="-10" dirty="0"/>
              <a:t>BEYANI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227641"/>
            <a:ext cx="9081770" cy="184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00660" indent="-180340">
              <a:lnSpc>
                <a:spcPct val="1167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Fatura </a:t>
            </a:r>
            <a:r>
              <a:rPr sz="1500" b="1" spc="-25" dirty="0">
                <a:solidFill>
                  <a:srgbClr val="58595B"/>
                </a:solidFill>
                <a:latin typeface="Arial"/>
                <a:cs typeface="Arial"/>
              </a:rPr>
              <a:t>beyanı;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fatura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muhteviyatı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kurallarına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fatura, teslimat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notu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başka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yazılı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3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beyanıdır.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Fatura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düzenlenir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imzalanır,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Odası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İdaresi’nde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herhangi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onay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prosedürüne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tutulmaz.</a:t>
            </a:r>
            <a:endParaRPr sz="1500">
              <a:latin typeface="Arial"/>
              <a:cs typeface="Arial"/>
            </a:endParaRPr>
          </a:p>
          <a:p>
            <a:pPr marL="192405" marR="64770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Kıymeti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6000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Euro’nun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altında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ihracatçılar tarafından,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6000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Euro’nun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 eşyaiçin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sadece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onaylanmış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ihracatçılar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düzenlenebilir.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1590" y="2083968"/>
            <a:ext cx="34290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2285" algn="l"/>
              </a:tabLst>
            </a:pPr>
            <a:r>
              <a:rPr spc="70" dirty="0"/>
              <a:t>FORM-A	</a:t>
            </a:r>
            <a:r>
              <a:rPr spc="30" dirty="0"/>
              <a:t>BELGESİ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293494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286" y="2839745"/>
            <a:ext cx="8989060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Form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Belgesi,</a:t>
            </a:r>
            <a:endParaRPr sz="1500">
              <a:latin typeface="Arial"/>
              <a:cs typeface="Arial"/>
            </a:endParaRPr>
          </a:p>
          <a:p>
            <a:pPr marL="192405" marR="13906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Genelleştirimiş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Tercihler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Sistemi(GTS)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çerçevesinde tercihli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rejimden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faydalanması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talep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GTS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ülkesi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olduğunun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ispatı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belgedir.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Yani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statüsünü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gösterir.</a:t>
            </a:r>
            <a:endParaRPr sz="1500">
              <a:latin typeface="Arial"/>
              <a:cs typeface="Arial"/>
            </a:endParaRPr>
          </a:p>
          <a:p>
            <a:pPr marL="192405" marR="6604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Rejimi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Kararı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ekinde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 alan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“Gelişmekte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Ülkeler”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“En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Gelişmiş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Ülkeler” listesinde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 alan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ülkelerden gelen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indirimli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vergisinden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yararlanabilmesi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geçerli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Form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Belgesinin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tevsiki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gerekir.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Kımeti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6000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EURO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geçmeyen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GYÜ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EAGÜ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gelen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Fatura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Beyanı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ibrazı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indirimli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vergisinden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yararlanmasını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sağlar.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630215"/>
            <a:ext cx="7924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5185">
              <a:lnSpc>
                <a:spcPct val="100000"/>
              </a:lnSpc>
              <a:spcBef>
                <a:spcPts val="100"/>
              </a:spcBef>
            </a:pPr>
            <a:r>
              <a:rPr sz="3600" spc="65" dirty="0"/>
              <a:t>TEDARİKÇİ </a:t>
            </a:r>
            <a:r>
              <a:rPr sz="3600" spc="-10" dirty="0"/>
              <a:t>BEYANI  </a:t>
            </a:r>
            <a:r>
              <a:rPr sz="3600" spc="20" dirty="0"/>
              <a:t>(SUPPLİERS’</a:t>
            </a:r>
            <a:r>
              <a:rPr sz="3600" spc="100" dirty="0"/>
              <a:t> </a:t>
            </a:r>
            <a:r>
              <a:rPr sz="3600" dirty="0"/>
              <a:t>DECLARATİON)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642133"/>
            <a:ext cx="9072245" cy="328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64795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A.TR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birlikte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Topluluk arasında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Pan-Avrupa Menşe  Kümülasyonu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kapsamı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menşeini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gösteren</a:t>
            </a:r>
            <a:r>
              <a:rPr sz="15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belgedir.</a:t>
            </a:r>
            <a:endParaRPr sz="1500" dirty="0">
              <a:latin typeface="Arial"/>
              <a:cs typeface="Arial"/>
            </a:endParaRPr>
          </a:p>
          <a:p>
            <a:pPr marL="192405" marR="26225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topluluğu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dolaşımda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bulunan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Pan-Avrupa Menşe Kümülasyonu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Sistemi’ne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ülkelerden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biri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statüsü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tedarikçi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kanıtlanmaktadır.</a:t>
            </a:r>
            <a:endParaRPr sz="1500" dirty="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topluluğa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topluluktan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Türkiye’ye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sevk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Pan-Avrupa Menşe Kümülasyonu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Sistemi’ne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ülkelerden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biri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eşyanın,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aynı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halde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işlendikten sonra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Pan-Avrupa Menşe Kümülasyonu  Sistemine dahil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birine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sırasında,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muameleden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yararlanabilmek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amacıyla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ispat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düzenlenmesi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talebinde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bulunulduğunda,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kanıtlayıcı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tedarikçi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kullanılmaktadır.</a:t>
            </a:r>
            <a:endParaRPr sz="1500" dirty="0">
              <a:latin typeface="Arial"/>
              <a:cs typeface="Arial"/>
            </a:endParaRPr>
          </a:p>
          <a:p>
            <a:pPr marL="192405" marR="21971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Tedarikçi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beyanı,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söz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menşe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kurallarını sağladığını 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 sahibinin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destekleyici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türlü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kanıtı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ibraz etmeye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hazır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olduğunu</a:t>
            </a:r>
            <a:r>
              <a:rPr sz="1500" spc="2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göstermektedir.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2513" y="1170330"/>
            <a:ext cx="7143800" cy="542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0231" y="1376221"/>
            <a:ext cx="15309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70" dirty="0">
                <a:solidFill>
                  <a:srgbClr val="25B460"/>
                </a:solidFill>
                <a:latin typeface="Trebuchet MS"/>
                <a:cs typeface="Trebuchet MS"/>
              </a:rPr>
              <a:t>TEDARİKÇİ</a:t>
            </a:r>
            <a:r>
              <a:rPr sz="1900" spc="-210" dirty="0">
                <a:solidFill>
                  <a:srgbClr val="25B460"/>
                </a:solidFill>
                <a:latin typeface="Trebuchet MS"/>
                <a:cs typeface="Trebuchet MS"/>
              </a:rPr>
              <a:t> </a:t>
            </a:r>
            <a:r>
              <a:rPr sz="1900" spc="-300" dirty="0">
                <a:solidFill>
                  <a:srgbClr val="25B460"/>
                </a:solidFill>
                <a:latin typeface="Trebuchet MS"/>
                <a:cs typeface="Trebuchet MS"/>
              </a:rPr>
              <a:t>BEYANI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5103" y="2821455"/>
            <a:ext cx="1758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5"/>
              </a:lnSpc>
            </a:pPr>
            <a:r>
              <a:rPr sz="1250" b="1" spc="-235" dirty="0">
                <a:solidFill>
                  <a:srgbClr val="1C2E5A"/>
                </a:solidFill>
                <a:latin typeface="Trebuchet MS"/>
                <a:cs typeface="Trebuchet MS"/>
              </a:rPr>
              <a:t>…</a:t>
            </a:r>
            <a:r>
              <a:rPr sz="1250" b="1" spc="-229" dirty="0">
                <a:solidFill>
                  <a:srgbClr val="1C2E5A"/>
                </a:solidFill>
                <a:latin typeface="Trebuchet MS"/>
                <a:cs typeface="Trebuchet MS"/>
              </a:rPr>
              <a:t>…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7531" y="1817617"/>
            <a:ext cx="6228080" cy="12007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5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</a:t>
            </a:r>
            <a:r>
              <a:rPr sz="1000" spc="280" dirty="0">
                <a:solidFill>
                  <a:srgbClr val="89C643"/>
                </a:solidFill>
                <a:latin typeface="Arial"/>
                <a:cs typeface="Arial"/>
              </a:rPr>
              <a:t> </a:t>
            </a:r>
            <a:r>
              <a:rPr sz="1250" b="1" spc="-210" dirty="0">
                <a:solidFill>
                  <a:srgbClr val="1C2E5A"/>
                </a:solidFill>
                <a:latin typeface="Trebuchet MS"/>
                <a:cs typeface="Trebuchet MS"/>
              </a:rPr>
              <a:t>BEYANNAME</a:t>
            </a:r>
            <a:endParaRPr sz="1250">
              <a:latin typeface="Trebuchet MS"/>
              <a:cs typeface="Trebuchet MS"/>
            </a:endParaRPr>
          </a:p>
          <a:p>
            <a:pPr marL="25400">
              <a:lnSpc>
                <a:spcPts val="1360"/>
              </a:lnSpc>
              <a:spcBef>
                <a:spcPts val="520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 </a:t>
            </a:r>
            <a:r>
              <a:rPr sz="1250" b="1" spc="-160" dirty="0">
                <a:solidFill>
                  <a:srgbClr val="1C2E5A"/>
                </a:solidFill>
                <a:latin typeface="Trebuchet MS"/>
                <a:cs typeface="Trebuchet MS"/>
              </a:rPr>
              <a:t>Aşağıda </a:t>
            </a:r>
            <a:r>
              <a:rPr sz="1250" b="1" spc="-155" dirty="0">
                <a:solidFill>
                  <a:srgbClr val="1C2E5A"/>
                </a:solidFill>
                <a:latin typeface="Trebuchet MS"/>
                <a:cs typeface="Trebuchet MS"/>
              </a:rPr>
              <a:t>imzası </a:t>
            </a:r>
            <a:r>
              <a:rPr sz="1250" b="1" spc="-165" dirty="0">
                <a:solidFill>
                  <a:srgbClr val="1C2E5A"/>
                </a:solidFill>
                <a:latin typeface="Trebuchet MS"/>
                <a:cs typeface="Trebuchet MS"/>
              </a:rPr>
              <a:t>bulunan ben, </a:t>
            </a:r>
            <a:r>
              <a:rPr sz="1250" b="1" spc="-180" dirty="0">
                <a:solidFill>
                  <a:srgbClr val="1C2E5A"/>
                </a:solidFill>
                <a:latin typeface="Trebuchet MS"/>
                <a:cs typeface="Trebuchet MS"/>
              </a:rPr>
              <a:t>bu </a:t>
            </a:r>
            <a:r>
              <a:rPr sz="1250" b="1" spc="-160" dirty="0">
                <a:solidFill>
                  <a:srgbClr val="1C2E5A"/>
                </a:solidFill>
                <a:latin typeface="Trebuchet MS"/>
                <a:cs typeface="Trebuchet MS"/>
              </a:rPr>
              <a:t>belgede </a:t>
            </a:r>
            <a:r>
              <a:rPr sz="1250" b="1" spc="-135" dirty="0">
                <a:solidFill>
                  <a:srgbClr val="1C2E5A"/>
                </a:solidFill>
                <a:latin typeface="Trebuchet MS"/>
                <a:cs typeface="Trebuchet MS"/>
              </a:rPr>
              <a:t>belirtilen </a:t>
            </a:r>
            <a:r>
              <a:rPr sz="1250" b="1" spc="-125" dirty="0">
                <a:solidFill>
                  <a:srgbClr val="C12026"/>
                </a:solidFill>
                <a:latin typeface="Trebuchet MS"/>
                <a:cs typeface="Trebuchet MS"/>
              </a:rPr>
              <a:t>(</a:t>
            </a:r>
            <a:r>
              <a:rPr sz="1100" b="1" spc="-125" dirty="0">
                <a:solidFill>
                  <a:srgbClr val="C12026"/>
                </a:solidFill>
                <a:latin typeface="Trebuchet MS"/>
                <a:cs typeface="Trebuchet MS"/>
              </a:rPr>
              <a:t>1</a:t>
            </a:r>
            <a:r>
              <a:rPr sz="1250" b="1" spc="-125" dirty="0">
                <a:solidFill>
                  <a:srgbClr val="C12026"/>
                </a:solidFill>
                <a:latin typeface="Trebuchet MS"/>
                <a:cs typeface="Trebuchet MS"/>
              </a:rPr>
              <a:t>)</a:t>
            </a:r>
            <a:r>
              <a:rPr sz="1250" b="1" spc="-125" dirty="0">
                <a:solidFill>
                  <a:srgbClr val="1C2E5A"/>
                </a:solidFill>
                <a:latin typeface="Trebuchet MS"/>
                <a:cs typeface="Trebuchet MS"/>
              </a:rPr>
              <a:t>.........................tanımlı </a:t>
            </a:r>
            <a:r>
              <a:rPr sz="1250" b="1" spc="-155" dirty="0">
                <a:solidFill>
                  <a:srgbClr val="1C2E5A"/>
                </a:solidFill>
                <a:latin typeface="Trebuchet MS"/>
                <a:cs typeface="Trebuchet MS"/>
              </a:rPr>
              <a:t>eşyanın</a:t>
            </a:r>
            <a:r>
              <a:rPr sz="1250" b="1" spc="-140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20" dirty="0">
                <a:solidFill>
                  <a:srgbClr val="C12026"/>
                </a:solidFill>
                <a:latin typeface="Trebuchet MS"/>
                <a:cs typeface="Trebuchet MS"/>
              </a:rPr>
              <a:t>(</a:t>
            </a:r>
            <a:r>
              <a:rPr sz="1100" b="1" spc="-120" dirty="0">
                <a:solidFill>
                  <a:srgbClr val="C12026"/>
                </a:solidFill>
                <a:latin typeface="Trebuchet MS"/>
                <a:cs typeface="Trebuchet MS"/>
              </a:rPr>
              <a:t>2</a:t>
            </a:r>
            <a:r>
              <a:rPr sz="1250" b="1" spc="-120" dirty="0">
                <a:solidFill>
                  <a:srgbClr val="C12026"/>
                </a:solidFill>
                <a:latin typeface="Trebuchet MS"/>
                <a:cs typeface="Trebuchet MS"/>
              </a:rPr>
              <a:t>)</a:t>
            </a:r>
            <a:r>
              <a:rPr sz="1250" b="1" spc="-120" dirty="0">
                <a:solidFill>
                  <a:srgbClr val="1C2E5A"/>
                </a:solidFill>
                <a:latin typeface="Trebuchet MS"/>
                <a:cs typeface="Trebuchet MS"/>
              </a:rPr>
              <a:t>....................</a:t>
            </a:r>
            <a:endParaRPr sz="1250">
              <a:latin typeface="Trebuchet MS"/>
              <a:cs typeface="Trebuchet MS"/>
            </a:endParaRPr>
          </a:p>
          <a:p>
            <a:pPr marL="227329">
              <a:lnSpc>
                <a:spcPts val="1360"/>
              </a:lnSpc>
            </a:pPr>
            <a:r>
              <a:rPr sz="1250" b="1" spc="-160" dirty="0">
                <a:solidFill>
                  <a:srgbClr val="1C2E5A"/>
                </a:solidFill>
                <a:latin typeface="Trebuchet MS"/>
                <a:cs typeface="Trebuchet MS"/>
              </a:rPr>
              <a:t>menşeli </a:t>
            </a:r>
            <a:r>
              <a:rPr sz="1250" b="1" spc="-165" dirty="0">
                <a:solidFill>
                  <a:srgbClr val="1C2E5A"/>
                </a:solidFill>
                <a:latin typeface="Trebuchet MS"/>
                <a:cs typeface="Trebuchet MS"/>
              </a:rPr>
              <a:t>olduğunu</a:t>
            </a:r>
            <a:r>
              <a:rPr sz="1250" b="1" spc="-114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40" dirty="0">
                <a:solidFill>
                  <a:srgbClr val="1C2E5A"/>
                </a:solidFill>
                <a:latin typeface="Trebuchet MS"/>
                <a:cs typeface="Trebuchet MS"/>
              </a:rPr>
              <a:t>ve…………………………………………............................................................................</a:t>
            </a:r>
            <a:endParaRPr sz="125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509"/>
              </a:spcBef>
            </a:pPr>
            <a:r>
              <a:rPr sz="1425" b="1" spc="-172" baseline="26315" dirty="0">
                <a:solidFill>
                  <a:srgbClr val="C12026"/>
                </a:solidFill>
                <a:latin typeface="Trebuchet MS"/>
                <a:cs typeface="Trebuchet MS"/>
              </a:rPr>
              <a:t>(3) </a:t>
            </a:r>
            <a:r>
              <a:rPr sz="1250" b="1" spc="-125" dirty="0">
                <a:solidFill>
                  <a:srgbClr val="1C2E5A"/>
                </a:solidFill>
                <a:latin typeface="Trebuchet MS"/>
                <a:cs typeface="Trebuchet MS"/>
              </a:rPr>
              <a:t>ile </a:t>
            </a:r>
            <a:r>
              <a:rPr sz="1250" b="1" spc="-135" dirty="0">
                <a:solidFill>
                  <a:srgbClr val="1C2E5A"/>
                </a:solidFill>
                <a:latin typeface="Trebuchet MS"/>
                <a:cs typeface="Trebuchet MS"/>
              </a:rPr>
              <a:t>tercihli ticareti </a:t>
            </a:r>
            <a:r>
              <a:rPr sz="1250" b="1" spc="-170" dirty="0">
                <a:solidFill>
                  <a:srgbClr val="1C2E5A"/>
                </a:solidFill>
                <a:latin typeface="Trebuchet MS"/>
                <a:cs typeface="Trebuchet MS"/>
              </a:rPr>
              <a:t>düzenleyen </a:t>
            </a:r>
            <a:r>
              <a:rPr sz="1250" b="1" spc="-185" dirty="0">
                <a:solidFill>
                  <a:srgbClr val="1C2E5A"/>
                </a:solidFill>
                <a:latin typeface="Trebuchet MS"/>
                <a:cs typeface="Trebuchet MS"/>
              </a:rPr>
              <a:t>menşe </a:t>
            </a:r>
            <a:r>
              <a:rPr sz="1250" b="1" spc="-145" dirty="0">
                <a:solidFill>
                  <a:srgbClr val="1C2E5A"/>
                </a:solidFill>
                <a:latin typeface="Trebuchet MS"/>
                <a:cs typeface="Trebuchet MS"/>
              </a:rPr>
              <a:t>kurallarına </a:t>
            </a:r>
            <a:r>
              <a:rPr sz="1250" b="1" spc="-170" dirty="0">
                <a:solidFill>
                  <a:srgbClr val="1C2E5A"/>
                </a:solidFill>
                <a:latin typeface="Trebuchet MS"/>
                <a:cs typeface="Trebuchet MS"/>
              </a:rPr>
              <a:t>uygunluğunu </a:t>
            </a:r>
            <a:r>
              <a:rPr sz="1250" b="1" spc="-175" dirty="0">
                <a:solidFill>
                  <a:srgbClr val="1C2E5A"/>
                </a:solidFill>
                <a:latin typeface="Trebuchet MS"/>
                <a:cs typeface="Trebuchet MS"/>
              </a:rPr>
              <a:t>beyan</a:t>
            </a:r>
            <a:r>
              <a:rPr sz="1250" b="1" spc="-110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65" dirty="0">
                <a:solidFill>
                  <a:srgbClr val="1C2E5A"/>
                </a:solidFill>
                <a:latin typeface="Trebuchet MS"/>
                <a:cs typeface="Trebuchet MS"/>
              </a:rPr>
              <a:t>ederim.</a:t>
            </a:r>
            <a:endParaRPr sz="125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495"/>
              </a:spcBef>
              <a:tabLst>
                <a:tab pos="401955" algn="l"/>
              </a:tabLst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	</a:t>
            </a:r>
            <a:r>
              <a:rPr sz="1250" b="1" spc="-140" dirty="0">
                <a:solidFill>
                  <a:srgbClr val="1C2E5A"/>
                </a:solidFill>
                <a:latin typeface="Trebuchet MS"/>
                <a:cs typeface="Trebuchet MS"/>
              </a:rPr>
              <a:t>.......(ülke/ülkelerin ismi) </a:t>
            </a:r>
            <a:r>
              <a:rPr sz="1250" b="1" spc="-125" dirty="0">
                <a:solidFill>
                  <a:srgbClr val="1C2E5A"/>
                </a:solidFill>
                <a:latin typeface="Trebuchet MS"/>
                <a:cs typeface="Trebuchet MS"/>
              </a:rPr>
              <a:t>ile </a:t>
            </a:r>
            <a:r>
              <a:rPr sz="1250" b="1" spc="-170" dirty="0">
                <a:solidFill>
                  <a:srgbClr val="1C2E5A"/>
                </a:solidFill>
                <a:latin typeface="Trebuchet MS"/>
                <a:cs typeface="Trebuchet MS"/>
              </a:rPr>
              <a:t>kümülasyon</a:t>
            </a:r>
            <a:r>
              <a:rPr sz="1250" b="1" spc="-55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55" dirty="0">
                <a:solidFill>
                  <a:srgbClr val="1C2E5A"/>
                </a:solidFill>
                <a:latin typeface="Trebuchet MS"/>
                <a:cs typeface="Trebuchet MS"/>
              </a:rPr>
              <a:t>uygulandığını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0231" y="3088448"/>
            <a:ext cx="1092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7825" y="3054666"/>
            <a:ext cx="187007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-175" dirty="0">
                <a:solidFill>
                  <a:srgbClr val="1C2E5A"/>
                </a:solidFill>
                <a:latin typeface="Trebuchet MS"/>
                <a:cs typeface="Trebuchet MS"/>
              </a:rPr>
              <a:t>Kümülasyon </a:t>
            </a:r>
            <a:r>
              <a:rPr sz="1250" b="1" spc="-160" dirty="0">
                <a:solidFill>
                  <a:srgbClr val="1C2E5A"/>
                </a:solidFill>
                <a:latin typeface="Trebuchet MS"/>
                <a:cs typeface="Trebuchet MS"/>
              </a:rPr>
              <a:t>uygulanmadığını.</a:t>
            </a:r>
            <a:r>
              <a:rPr sz="1250" b="1" spc="-60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30" dirty="0">
                <a:solidFill>
                  <a:srgbClr val="C12026"/>
                </a:solidFill>
                <a:latin typeface="Trebuchet MS"/>
                <a:cs typeface="Trebuchet MS"/>
              </a:rPr>
              <a:t>(</a:t>
            </a:r>
            <a:r>
              <a:rPr sz="1100" b="1" spc="-130" dirty="0">
                <a:solidFill>
                  <a:srgbClr val="C12026"/>
                </a:solidFill>
                <a:latin typeface="Trebuchet MS"/>
                <a:cs typeface="Trebuchet MS"/>
              </a:rPr>
              <a:t>4</a:t>
            </a:r>
            <a:r>
              <a:rPr sz="1250" b="1" spc="-130" dirty="0">
                <a:solidFill>
                  <a:srgbClr val="C12026"/>
                </a:solidFill>
                <a:latin typeface="Trebuchet MS"/>
                <a:cs typeface="Trebuchet MS"/>
              </a:rPr>
              <a:t>)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0231" y="3250501"/>
            <a:ext cx="6281420" cy="29648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 </a:t>
            </a:r>
            <a:r>
              <a:rPr sz="1250" b="1" spc="-175" dirty="0">
                <a:solidFill>
                  <a:srgbClr val="1C2E5A"/>
                </a:solidFill>
                <a:latin typeface="Trebuchet MS"/>
                <a:cs typeface="Trebuchet MS"/>
              </a:rPr>
              <a:t>beyan</a:t>
            </a:r>
            <a:r>
              <a:rPr sz="1250" b="1" spc="-155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65" dirty="0">
                <a:solidFill>
                  <a:srgbClr val="1C2E5A"/>
                </a:solidFill>
                <a:latin typeface="Trebuchet MS"/>
                <a:cs typeface="Trebuchet MS"/>
              </a:rPr>
              <a:t>ederim.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 </a:t>
            </a:r>
            <a:r>
              <a:rPr sz="1250" b="1" spc="-140" dirty="0">
                <a:solidFill>
                  <a:srgbClr val="1C2E5A"/>
                </a:solidFill>
                <a:latin typeface="Trebuchet MS"/>
                <a:cs typeface="Trebuchet MS"/>
              </a:rPr>
              <a:t>İstenildiğinde, </a:t>
            </a:r>
            <a:r>
              <a:rPr sz="1250" b="1" spc="-185" dirty="0">
                <a:solidFill>
                  <a:srgbClr val="1C2E5A"/>
                </a:solidFill>
                <a:latin typeface="Trebuchet MS"/>
                <a:cs typeface="Trebuchet MS"/>
              </a:rPr>
              <a:t>gümrük </a:t>
            </a:r>
            <a:r>
              <a:rPr sz="1250" b="1" spc="-155" dirty="0">
                <a:solidFill>
                  <a:srgbClr val="1C2E5A"/>
                </a:solidFill>
                <a:latin typeface="Trebuchet MS"/>
                <a:cs typeface="Trebuchet MS"/>
              </a:rPr>
              <a:t>idaresine </a:t>
            </a:r>
            <a:r>
              <a:rPr sz="1250" b="1" spc="-185" dirty="0">
                <a:solidFill>
                  <a:srgbClr val="1C2E5A"/>
                </a:solidFill>
                <a:latin typeface="Trebuchet MS"/>
                <a:cs typeface="Trebuchet MS"/>
              </a:rPr>
              <a:t>bu </a:t>
            </a:r>
            <a:r>
              <a:rPr sz="1250" b="1" spc="-160" dirty="0">
                <a:solidFill>
                  <a:srgbClr val="1C2E5A"/>
                </a:solidFill>
                <a:latin typeface="Trebuchet MS"/>
                <a:cs typeface="Trebuchet MS"/>
              </a:rPr>
              <a:t>beyanı destekleyecek </a:t>
            </a:r>
            <a:r>
              <a:rPr sz="1250" b="1" spc="-190" dirty="0">
                <a:solidFill>
                  <a:srgbClr val="1C2E5A"/>
                </a:solidFill>
                <a:latin typeface="Trebuchet MS"/>
                <a:cs typeface="Trebuchet MS"/>
              </a:rPr>
              <a:t>tüm </a:t>
            </a:r>
            <a:r>
              <a:rPr sz="1250" b="1" spc="-140" dirty="0">
                <a:solidFill>
                  <a:srgbClr val="1C2E5A"/>
                </a:solidFill>
                <a:latin typeface="Trebuchet MS"/>
                <a:cs typeface="Trebuchet MS"/>
              </a:rPr>
              <a:t>kanıtları </a:t>
            </a:r>
            <a:r>
              <a:rPr sz="1250" b="1" spc="-155" dirty="0">
                <a:solidFill>
                  <a:srgbClr val="1C2E5A"/>
                </a:solidFill>
                <a:latin typeface="Trebuchet MS"/>
                <a:cs typeface="Trebuchet MS"/>
              </a:rPr>
              <a:t>sağlamayı </a:t>
            </a:r>
            <a:r>
              <a:rPr sz="1250" b="1" spc="-160" dirty="0">
                <a:solidFill>
                  <a:srgbClr val="1C2E5A"/>
                </a:solidFill>
                <a:latin typeface="Trebuchet MS"/>
                <a:cs typeface="Trebuchet MS"/>
              </a:rPr>
              <a:t>taahhüt</a:t>
            </a:r>
            <a:r>
              <a:rPr sz="1250" b="1" spc="50" dirty="0">
                <a:solidFill>
                  <a:srgbClr val="1C2E5A"/>
                </a:solidFill>
                <a:latin typeface="Trebuchet MS"/>
                <a:cs typeface="Trebuchet MS"/>
              </a:rPr>
              <a:t> </a:t>
            </a:r>
            <a:r>
              <a:rPr sz="1250" b="1" spc="-165" dirty="0">
                <a:solidFill>
                  <a:srgbClr val="1C2E5A"/>
                </a:solidFill>
                <a:latin typeface="Trebuchet MS"/>
                <a:cs typeface="Trebuchet MS"/>
              </a:rPr>
              <a:t>ederim.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</a:t>
            </a:r>
            <a:r>
              <a:rPr sz="1000" spc="280" dirty="0">
                <a:solidFill>
                  <a:srgbClr val="89C643"/>
                </a:solidFill>
                <a:latin typeface="Arial"/>
                <a:cs typeface="Arial"/>
              </a:rPr>
              <a:t> </a:t>
            </a:r>
            <a:r>
              <a:rPr sz="1250" b="1" spc="-120" dirty="0">
                <a:solidFill>
                  <a:srgbClr val="1C2E5A"/>
                </a:solidFill>
                <a:latin typeface="Trebuchet MS"/>
                <a:cs typeface="Trebuchet MS"/>
              </a:rPr>
              <a:t>.............................................</a:t>
            </a:r>
            <a:r>
              <a:rPr sz="1100" b="1" spc="-120" dirty="0">
                <a:solidFill>
                  <a:srgbClr val="C12026"/>
                </a:solidFill>
                <a:latin typeface="Trebuchet MS"/>
                <a:cs typeface="Trebuchet MS"/>
              </a:rPr>
              <a:t>(5)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000" spc="95" dirty="0">
                <a:solidFill>
                  <a:srgbClr val="89C643"/>
                </a:solidFill>
                <a:latin typeface="Arial"/>
                <a:cs typeface="Arial"/>
              </a:rPr>
              <a:t>u </a:t>
            </a:r>
            <a:r>
              <a:rPr sz="1250" b="1" spc="-145" dirty="0">
                <a:solidFill>
                  <a:srgbClr val="1C2E5A"/>
                </a:solidFill>
                <a:latin typeface="Trebuchet MS"/>
                <a:cs typeface="Trebuchet MS"/>
              </a:rPr>
              <a:t>……………………............................ </a:t>
            </a:r>
            <a:r>
              <a:rPr sz="1100" b="1" spc="-130" dirty="0">
                <a:solidFill>
                  <a:srgbClr val="C12026"/>
                </a:solidFill>
                <a:latin typeface="Trebuchet MS"/>
                <a:cs typeface="Trebuchet MS"/>
              </a:rPr>
              <a:t>(6)</a:t>
            </a:r>
            <a:r>
              <a:rPr sz="1100" b="1" spc="-254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b="1" spc="-130" dirty="0">
                <a:solidFill>
                  <a:srgbClr val="C12026"/>
                </a:solidFill>
                <a:latin typeface="Trebuchet MS"/>
                <a:cs typeface="Trebuchet MS"/>
              </a:rPr>
              <a:t>(7)</a:t>
            </a:r>
            <a:endParaRPr sz="1100">
              <a:latin typeface="Trebuchet MS"/>
              <a:cs typeface="Trebuchet MS"/>
            </a:endParaRPr>
          </a:p>
          <a:p>
            <a:pPr marL="214629" marR="5080" indent="-172085">
              <a:lnSpc>
                <a:spcPts val="1060"/>
              </a:lnSpc>
              <a:spcBef>
                <a:spcPts val="785"/>
              </a:spcBef>
              <a:buAutoNum type="arabicParenBoth"/>
              <a:tabLst>
                <a:tab pos="205740" algn="l"/>
              </a:tabLst>
            </a:pP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Belgede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yer alan eşyanın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sadece </a:t>
            </a:r>
            <a:r>
              <a:rPr sz="1100" spc="-120" dirty="0">
                <a:solidFill>
                  <a:srgbClr val="C12026"/>
                </a:solidFill>
                <a:latin typeface="Trebuchet MS"/>
                <a:cs typeface="Trebuchet MS"/>
              </a:rPr>
              <a:t>bir </a:t>
            </a: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kısmı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söz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konusu </a:t>
            </a:r>
            <a:r>
              <a:rPr sz="1100" spc="-114" dirty="0">
                <a:solidFill>
                  <a:srgbClr val="C12026"/>
                </a:solidFill>
                <a:latin typeface="Trebuchet MS"/>
                <a:cs typeface="Trebuchet MS"/>
              </a:rPr>
              <a:t>ise,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bunlar açıkça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gösterilmeli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veya </a:t>
            </a: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işaretlenmelidir.</a:t>
            </a:r>
            <a:r>
              <a:rPr sz="1100" spc="60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Beyandaki </a:t>
            </a: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gösterim </a:t>
            </a:r>
            <a:r>
              <a:rPr sz="1100" spc="-145" dirty="0">
                <a:solidFill>
                  <a:srgbClr val="C12026"/>
                </a:solidFill>
                <a:latin typeface="Trebuchet MS"/>
                <a:cs typeface="Trebuchet MS"/>
              </a:rPr>
              <a:t>şu  </a:t>
            </a: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şekilde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yapılmalıdır: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"Belgede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gösterilen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veya </a:t>
            </a:r>
            <a:r>
              <a:rPr sz="1100" spc="-195" dirty="0">
                <a:solidFill>
                  <a:srgbClr val="C12026"/>
                </a:solidFill>
                <a:latin typeface="Trebuchet MS"/>
                <a:cs typeface="Trebuchet MS"/>
              </a:rPr>
              <a:t>……………. </a:t>
            </a:r>
            <a:r>
              <a:rPr sz="1100" spc="-105" dirty="0">
                <a:solidFill>
                  <a:srgbClr val="C12026"/>
                </a:solidFill>
                <a:latin typeface="Trebuchet MS"/>
                <a:cs typeface="Trebuchet MS"/>
              </a:rPr>
              <a:t>ile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işaretlenen, </a:t>
            </a:r>
            <a:r>
              <a:rPr sz="1100" spc="-110" dirty="0">
                <a:solidFill>
                  <a:srgbClr val="C12026"/>
                </a:solidFill>
                <a:latin typeface="Trebuchet MS"/>
                <a:cs typeface="Trebuchet MS"/>
              </a:rPr>
              <a:t>......................................................(eşya</a:t>
            </a:r>
            <a:r>
              <a:rPr sz="1100" spc="-170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tanımı),</a:t>
            </a:r>
            <a:endParaRPr sz="1100">
              <a:latin typeface="Trebuchet MS"/>
              <a:cs typeface="Trebuchet MS"/>
            </a:endParaRPr>
          </a:p>
          <a:p>
            <a:pPr marL="214629">
              <a:lnSpc>
                <a:spcPts val="1080"/>
              </a:lnSpc>
            </a:pPr>
            <a:r>
              <a:rPr sz="1100" spc="-120" dirty="0">
                <a:solidFill>
                  <a:srgbClr val="C12026"/>
                </a:solidFill>
                <a:latin typeface="Trebuchet MS"/>
                <a:cs typeface="Trebuchet MS"/>
              </a:rPr>
              <a:t>.......................Ülke’de</a:t>
            </a:r>
            <a:r>
              <a:rPr sz="1100" spc="-35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menşelidir."</a:t>
            </a:r>
            <a:endParaRPr sz="1100">
              <a:latin typeface="Trebuchet MS"/>
              <a:cs typeface="Trebuchet MS"/>
            </a:endParaRPr>
          </a:p>
          <a:p>
            <a:pPr marL="171450" indent="-159385">
              <a:lnSpc>
                <a:spcPct val="100000"/>
              </a:lnSpc>
              <a:spcBef>
                <a:spcPts val="540"/>
              </a:spcBef>
              <a:buAutoNum type="arabicParenBoth" startAt="2"/>
              <a:tabLst>
                <a:tab pos="172085" algn="l"/>
              </a:tabLst>
            </a:pP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Türkiye,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Topluluk, veya </a:t>
            </a: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69 uncu </a:t>
            </a:r>
            <a:r>
              <a:rPr sz="1100" spc="-160" dirty="0">
                <a:solidFill>
                  <a:srgbClr val="C12026"/>
                </a:solidFill>
                <a:latin typeface="Trebuchet MS"/>
                <a:cs typeface="Trebuchet MS"/>
              </a:rPr>
              <a:t>maddenin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1 </a:t>
            </a:r>
            <a:r>
              <a:rPr sz="1100" spc="-114" dirty="0">
                <a:solidFill>
                  <a:srgbClr val="C12026"/>
                </a:solidFill>
                <a:latin typeface="Trebuchet MS"/>
                <a:cs typeface="Trebuchet MS"/>
              </a:rPr>
              <a:t>inci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fıkrasında </a:t>
            </a:r>
            <a:r>
              <a:rPr sz="1100" spc="-120" dirty="0">
                <a:solidFill>
                  <a:srgbClr val="C12026"/>
                </a:solidFill>
                <a:latin typeface="Trebuchet MS"/>
                <a:cs typeface="Trebuchet MS"/>
              </a:rPr>
              <a:t>belirtilen</a:t>
            </a:r>
            <a:r>
              <a:rPr sz="1100" spc="-90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ülkeler.</a:t>
            </a:r>
            <a:endParaRPr sz="1100">
              <a:latin typeface="Trebuchet MS"/>
              <a:cs typeface="Trebuchet MS"/>
            </a:endParaRPr>
          </a:p>
          <a:p>
            <a:pPr marL="172720" indent="-160655">
              <a:lnSpc>
                <a:spcPct val="100000"/>
              </a:lnSpc>
              <a:spcBef>
                <a:spcPts val="545"/>
              </a:spcBef>
              <a:buAutoNum type="arabicParenBoth" startAt="2"/>
              <a:tabLst>
                <a:tab pos="173355" algn="l"/>
              </a:tabLst>
            </a:pP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69 uncu </a:t>
            </a:r>
            <a:r>
              <a:rPr sz="1100" spc="-160" dirty="0">
                <a:solidFill>
                  <a:srgbClr val="C12026"/>
                </a:solidFill>
                <a:latin typeface="Trebuchet MS"/>
                <a:cs typeface="Trebuchet MS"/>
              </a:rPr>
              <a:t>maddenin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1 </a:t>
            </a:r>
            <a:r>
              <a:rPr sz="1100" spc="-114" dirty="0">
                <a:solidFill>
                  <a:srgbClr val="C12026"/>
                </a:solidFill>
                <a:latin typeface="Trebuchet MS"/>
                <a:cs typeface="Trebuchet MS"/>
              </a:rPr>
              <a:t>inci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fıkrasında </a:t>
            </a:r>
            <a:r>
              <a:rPr sz="1100" spc="-120" dirty="0">
                <a:solidFill>
                  <a:srgbClr val="C12026"/>
                </a:solidFill>
                <a:latin typeface="Trebuchet MS"/>
                <a:cs typeface="Trebuchet MS"/>
              </a:rPr>
              <a:t>belirtilen </a:t>
            </a:r>
            <a:r>
              <a:rPr sz="1100" spc="-95" dirty="0">
                <a:solidFill>
                  <a:srgbClr val="C12026"/>
                </a:solidFill>
                <a:latin typeface="Trebuchet MS"/>
                <a:cs typeface="Trebuchet MS"/>
              </a:rPr>
              <a:t>ilgili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ülke </a:t>
            </a:r>
            <a:r>
              <a:rPr sz="1100" spc="-150" dirty="0">
                <a:solidFill>
                  <a:srgbClr val="C12026"/>
                </a:solidFill>
                <a:latin typeface="Trebuchet MS"/>
                <a:cs typeface="Trebuchet MS"/>
              </a:rPr>
              <a:t>veya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 ülkeler.</a:t>
            </a:r>
            <a:endParaRPr sz="1100">
              <a:latin typeface="Trebuchet MS"/>
              <a:cs typeface="Trebuchet MS"/>
            </a:endParaRPr>
          </a:p>
          <a:p>
            <a:pPr marL="172720" indent="-160655">
              <a:lnSpc>
                <a:spcPct val="100000"/>
              </a:lnSpc>
              <a:spcBef>
                <a:spcPts val="520"/>
              </a:spcBef>
              <a:buAutoNum type="arabicParenBoth" startAt="2"/>
              <a:tabLst>
                <a:tab pos="173355" algn="l"/>
              </a:tabLst>
            </a:pP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Kümülasyon uygulanmamışsa </a:t>
            </a: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işaretlenecektir. </a:t>
            </a: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Kümülasyon </a:t>
            </a:r>
            <a:r>
              <a:rPr sz="1100" spc="-145" dirty="0">
                <a:solidFill>
                  <a:srgbClr val="C12026"/>
                </a:solidFill>
                <a:latin typeface="Trebuchet MS"/>
                <a:cs typeface="Trebuchet MS"/>
              </a:rPr>
              <a:t>uygulanmışsa</a:t>
            </a:r>
            <a:r>
              <a:rPr sz="1100" spc="-90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spc="-145" dirty="0">
                <a:solidFill>
                  <a:srgbClr val="C12026"/>
                </a:solidFill>
                <a:latin typeface="Trebuchet MS"/>
                <a:cs typeface="Trebuchet MS"/>
              </a:rPr>
              <a:t>yazılmayacaktır.</a:t>
            </a:r>
            <a:endParaRPr sz="1100">
              <a:latin typeface="Trebuchet MS"/>
              <a:cs typeface="Trebuchet MS"/>
            </a:endParaRPr>
          </a:p>
          <a:p>
            <a:pPr marL="171450" indent="-159385">
              <a:lnSpc>
                <a:spcPct val="100000"/>
              </a:lnSpc>
              <a:spcBef>
                <a:spcPts val="545"/>
              </a:spcBef>
              <a:buAutoNum type="arabicParenBoth" startAt="2"/>
              <a:tabLst>
                <a:tab pos="172085" algn="l"/>
              </a:tabLst>
            </a:pP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Tarih ve</a:t>
            </a:r>
            <a:r>
              <a:rPr sz="1100" spc="-180" dirty="0">
                <a:solidFill>
                  <a:srgbClr val="C12026"/>
                </a:solidFill>
                <a:latin typeface="Trebuchet MS"/>
                <a:cs typeface="Trebuchet MS"/>
              </a:rPr>
              <a:t>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yer</a:t>
            </a:r>
            <a:endParaRPr sz="1100">
              <a:latin typeface="Trebuchet MS"/>
              <a:cs typeface="Trebuchet MS"/>
            </a:endParaRPr>
          </a:p>
          <a:p>
            <a:pPr marL="172720" indent="-160655">
              <a:lnSpc>
                <a:spcPct val="100000"/>
              </a:lnSpc>
              <a:spcBef>
                <a:spcPts val="545"/>
              </a:spcBef>
              <a:buAutoNum type="arabicParenBoth" startAt="2"/>
              <a:tabLst>
                <a:tab pos="173355" algn="l"/>
              </a:tabLst>
            </a:pP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İmza </a:t>
            </a:r>
            <a:r>
              <a:rPr sz="1100" spc="-130" dirty="0">
                <a:solidFill>
                  <a:srgbClr val="C12026"/>
                </a:solidFill>
                <a:latin typeface="Trebuchet MS"/>
                <a:cs typeface="Trebuchet MS"/>
              </a:rPr>
              <a:t>sahibinin </a:t>
            </a:r>
            <a:r>
              <a:rPr sz="1100" spc="-135" dirty="0">
                <a:solidFill>
                  <a:srgbClr val="C12026"/>
                </a:solidFill>
                <a:latin typeface="Trebuchet MS"/>
                <a:cs typeface="Trebuchet MS"/>
              </a:rPr>
              <a:t>adı </a:t>
            </a: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ve </a:t>
            </a:r>
            <a:r>
              <a:rPr sz="1100" spc="-140" dirty="0">
                <a:solidFill>
                  <a:srgbClr val="C12026"/>
                </a:solidFill>
                <a:latin typeface="Trebuchet MS"/>
                <a:cs typeface="Trebuchet MS"/>
              </a:rPr>
              <a:t>firmadaki pozisyonu.</a:t>
            </a:r>
            <a:endParaRPr sz="1100">
              <a:latin typeface="Trebuchet MS"/>
              <a:cs typeface="Trebuchet MS"/>
            </a:endParaRPr>
          </a:p>
          <a:p>
            <a:pPr marL="172720" indent="-160655">
              <a:lnSpc>
                <a:spcPct val="100000"/>
              </a:lnSpc>
              <a:spcBef>
                <a:spcPts val="520"/>
              </a:spcBef>
              <a:buAutoNum type="arabicParenBoth" startAt="2"/>
              <a:tabLst>
                <a:tab pos="173355" algn="l"/>
              </a:tabLst>
            </a:pPr>
            <a:r>
              <a:rPr sz="1100" spc="-155" dirty="0">
                <a:solidFill>
                  <a:srgbClr val="C12026"/>
                </a:solidFill>
                <a:latin typeface="Trebuchet MS"/>
                <a:cs typeface="Trebuchet MS"/>
              </a:rPr>
              <a:t>İmza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3701" y="2874231"/>
            <a:ext cx="189865" cy="100330"/>
          </a:xfrm>
          <a:custGeom>
            <a:avLst/>
            <a:gdLst/>
            <a:ahLst/>
            <a:cxnLst/>
            <a:rect l="l" t="t" r="r" b="b"/>
            <a:pathLst>
              <a:path w="189864" h="100330">
                <a:moveTo>
                  <a:pt x="0" y="100240"/>
                </a:moveTo>
                <a:lnTo>
                  <a:pt x="189578" y="100240"/>
                </a:lnTo>
                <a:lnTo>
                  <a:pt x="189578" y="0"/>
                </a:lnTo>
                <a:lnTo>
                  <a:pt x="0" y="0"/>
                </a:lnTo>
                <a:lnTo>
                  <a:pt x="0" y="100240"/>
                </a:lnTo>
                <a:close/>
              </a:path>
            </a:pathLst>
          </a:custGeom>
          <a:ln w="14224">
            <a:solidFill>
              <a:srgbClr val="C539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23706" y="2874238"/>
            <a:ext cx="228600" cy="351155"/>
            <a:chOff x="2423706" y="2874238"/>
            <a:chExt cx="228600" cy="351155"/>
          </a:xfrm>
        </p:grpSpPr>
        <p:sp>
          <p:nvSpPr>
            <p:cNvPr id="11" name="object 11"/>
            <p:cNvSpPr/>
            <p:nvPr/>
          </p:nvSpPr>
          <p:spPr>
            <a:xfrm>
              <a:off x="2423706" y="2874238"/>
              <a:ext cx="189865" cy="100330"/>
            </a:xfrm>
            <a:custGeom>
              <a:avLst/>
              <a:gdLst/>
              <a:ahLst/>
              <a:cxnLst/>
              <a:rect l="l" t="t" r="r" b="b"/>
              <a:pathLst>
                <a:path w="189864" h="100330">
                  <a:moveTo>
                    <a:pt x="189572" y="0"/>
                  </a:moveTo>
                  <a:lnTo>
                    <a:pt x="0" y="0"/>
                  </a:lnTo>
                  <a:lnTo>
                    <a:pt x="0" y="100228"/>
                  </a:lnTo>
                  <a:lnTo>
                    <a:pt x="189572" y="100228"/>
                  </a:lnTo>
                  <a:lnTo>
                    <a:pt x="189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5303" y="3117558"/>
              <a:ext cx="189865" cy="100330"/>
            </a:xfrm>
            <a:custGeom>
              <a:avLst/>
              <a:gdLst/>
              <a:ahLst/>
              <a:cxnLst/>
              <a:rect l="l" t="t" r="r" b="b"/>
              <a:pathLst>
                <a:path w="189864" h="100330">
                  <a:moveTo>
                    <a:pt x="189572" y="0"/>
                  </a:moveTo>
                  <a:lnTo>
                    <a:pt x="0" y="0"/>
                  </a:lnTo>
                  <a:lnTo>
                    <a:pt x="0" y="100228"/>
                  </a:lnTo>
                  <a:lnTo>
                    <a:pt x="189572" y="100228"/>
                  </a:lnTo>
                  <a:lnTo>
                    <a:pt x="189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5297" y="3117543"/>
              <a:ext cx="189865" cy="100330"/>
            </a:xfrm>
            <a:custGeom>
              <a:avLst/>
              <a:gdLst/>
              <a:ahLst/>
              <a:cxnLst/>
              <a:rect l="l" t="t" r="r" b="b"/>
              <a:pathLst>
                <a:path w="189864" h="100330">
                  <a:moveTo>
                    <a:pt x="0" y="100240"/>
                  </a:moveTo>
                  <a:lnTo>
                    <a:pt x="189578" y="100240"/>
                  </a:lnTo>
                  <a:lnTo>
                    <a:pt x="189578" y="0"/>
                  </a:lnTo>
                  <a:lnTo>
                    <a:pt x="0" y="0"/>
                  </a:lnTo>
                  <a:lnTo>
                    <a:pt x="0" y="100240"/>
                  </a:lnTo>
                  <a:close/>
                </a:path>
              </a:pathLst>
            </a:custGeom>
            <a:ln w="14224">
              <a:solidFill>
                <a:srgbClr val="C53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075" y="1252054"/>
            <a:ext cx="47040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DİĞER </a:t>
            </a:r>
            <a:r>
              <a:rPr spc="85" dirty="0"/>
              <a:t>RESMİ</a:t>
            </a:r>
            <a:r>
              <a:rPr spc="120" dirty="0"/>
              <a:t> </a:t>
            </a:r>
            <a:r>
              <a:rPr spc="15" dirty="0"/>
              <a:t>BELGELER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007832"/>
            <a:ext cx="4584700" cy="437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Kontrol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belgesi(tarım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 ihracında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kalite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denetimi)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Uluslar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arası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orijin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bitki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sağlık</a:t>
            </a:r>
            <a:r>
              <a:rPr sz="1500" spc="229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Hayvan ihracına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yönelik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sağlık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sertifikası/Helal</a:t>
            </a:r>
            <a:r>
              <a:rPr sz="1500" spc="2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Gıda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güvenliği/sağlık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Borsa tescil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beyannamesi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İşlenmiş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 ürünleri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</a:t>
            </a:r>
            <a:r>
              <a:rPr sz="1500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formu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CİTES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AQAP 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GMP</a:t>
            </a:r>
            <a:r>
              <a:rPr sz="15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Belgeleri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Tip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Onay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Spesifikasyon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Radyasyon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TAREKS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Uygunluk</a:t>
            </a:r>
            <a:r>
              <a:rPr sz="15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Değerlendirmesi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6713" y="1321968"/>
            <a:ext cx="353885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</a:t>
            </a:r>
            <a:r>
              <a:rPr spc="35" dirty="0"/>
              <a:t> </a:t>
            </a:r>
            <a:r>
              <a:rPr spc="5" dirty="0"/>
              <a:t>TARİFESİ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5918669"/>
            <a:ext cx="81165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vergileri,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başladığı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yürürlükte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tarifesine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hesaplanmaktadır.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6822" y="2082177"/>
            <a:ext cx="2904490" cy="3623945"/>
          </a:xfrm>
          <a:prstGeom prst="rect">
            <a:avLst/>
          </a:prstGeom>
          <a:ln w="12700">
            <a:solidFill>
              <a:srgbClr val="F6B03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spc="20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endParaRPr sz="1500">
              <a:latin typeface="Arial"/>
              <a:cs typeface="Arial"/>
            </a:endParaRPr>
          </a:p>
          <a:p>
            <a:pPr marL="74295" marR="67310" algn="ctr">
              <a:lnSpc>
                <a:spcPct val="116700"/>
              </a:lnSpc>
              <a:spcBef>
                <a:spcPts val="850"/>
              </a:spcBef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Belli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malın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sınırını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geçisinde ödenen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önlemlerinin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uyguladığı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birim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1172" y="2082177"/>
            <a:ext cx="2904490" cy="3623945"/>
          </a:xfrm>
          <a:prstGeom prst="rect">
            <a:avLst/>
          </a:prstGeom>
          <a:ln w="12700">
            <a:solidFill>
              <a:srgbClr val="F6B03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TARİFE</a:t>
            </a:r>
            <a:endParaRPr sz="1500">
              <a:latin typeface="Arial"/>
              <a:cs typeface="Arial"/>
            </a:endParaRPr>
          </a:p>
          <a:p>
            <a:pPr marL="116205" marR="108585" indent="-635" algn="ctr">
              <a:lnSpc>
                <a:spcPct val="116700"/>
              </a:lnSpc>
              <a:spcBef>
                <a:spcPts val="850"/>
              </a:spcBef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Uluslararası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mallara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uygulanan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belirleyen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listeler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9736" y="2262892"/>
            <a:ext cx="1079798" cy="1079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4086" y="2262892"/>
            <a:ext cx="1079798" cy="1079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8777" y="4958956"/>
            <a:ext cx="5066665" cy="694055"/>
          </a:xfrm>
          <a:custGeom>
            <a:avLst/>
            <a:gdLst/>
            <a:ahLst/>
            <a:cxnLst/>
            <a:rect l="l" t="t" r="r" b="b"/>
            <a:pathLst>
              <a:path w="5066665" h="694054">
                <a:moveTo>
                  <a:pt x="4618482" y="0"/>
                </a:moveTo>
                <a:lnTo>
                  <a:pt x="4618482" y="197993"/>
                </a:lnTo>
                <a:lnTo>
                  <a:pt x="447624" y="197993"/>
                </a:lnTo>
                <a:lnTo>
                  <a:pt x="447624" y="0"/>
                </a:lnTo>
                <a:lnTo>
                  <a:pt x="0" y="346913"/>
                </a:lnTo>
                <a:lnTo>
                  <a:pt x="447624" y="693826"/>
                </a:lnTo>
                <a:lnTo>
                  <a:pt x="447624" y="545998"/>
                </a:lnTo>
                <a:lnTo>
                  <a:pt x="4618482" y="545998"/>
                </a:lnTo>
                <a:lnTo>
                  <a:pt x="4618482" y="693826"/>
                </a:lnTo>
                <a:lnTo>
                  <a:pt x="5066106" y="346913"/>
                </a:lnTo>
                <a:lnTo>
                  <a:pt x="4618482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154" y="1222159"/>
            <a:ext cx="670433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EŞYANIN </a:t>
            </a:r>
            <a:r>
              <a:rPr spc="50" dirty="0"/>
              <a:t>SINIFLANDIRILMASI</a:t>
            </a:r>
            <a:r>
              <a:rPr spc="204" dirty="0"/>
              <a:t> </a:t>
            </a:r>
            <a:r>
              <a:rPr spc="5" dirty="0"/>
              <a:t>(GTİP)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10791" y="1861058"/>
            <a:ext cx="6857365" cy="5015230"/>
            <a:chOff x="1810791" y="1861058"/>
            <a:chExt cx="6857365" cy="5015230"/>
          </a:xfrm>
        </p:grpSpPr>
        <p:sp>
          <p:nvSpPr>
            <p:cNvPr id="4" name="object 4"/>
            <p:cNvSpPr/>
            <p:nvPr/>
          </p:nvSpPr>
          <p:spPr>
            <a:xfrm>
              <a:off x="1810791" y="1861058"/>
              <a:ext cx="6857365" cy="5015230"/>
            </a:xfrm>
            <a:custGeom>
              <a:avLst/>
              <a:gdLst/>
              <a:ahLst/>
              <a:cxnLst/>
              <a:rect l="l" t="t" r="r" b="b"/>
              <a:pathLst>
                <a:path w="6857365" h="5015230">
                  <a:moveTo>
                    <a:pt x="6857072" y="0"/>
                  </a:moveTo>
                  <a:lnTo>
                    <a:pt x="0" y="0"/>
                  </a:lnTo>
                  <a:lnTo>
                    <a:pt x="0" y="5014937"/>
                  </a:lnTo>
                  <a:lnTo>
                    <a:pt x="6857072" y="5014937"/>
                  </a:lnTo>
                  <a:lnTo>
                    <a:pt x="685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7147" y="1925205"/>
              <a:ext cx="1990229" cy="13638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5955" y="2315095"/>
              <a:ext cx="6841921" cy="3897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25675" y="2358301"/>
            <a:ext cx="929640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b="1" spc="5" dirty="0">
                <a:solidFill>
                  <a:srgbClr val="283B80"/>
                </a:solidFill>
                <a:latin typeface="Carlito"/>
                <a:cs typeface="Carlito"/>
              </a:rPr>
              <a:t>Gümrü</a:t>
            </a:r>
            <a:r>
              <a:rPr sz="2100" b="1" spc="10" dirty="0">
                <a:solidFill>
                  <a:srgbClr val="283B80"/>
                </a:solidFill>
                <a:latin typeface="Carlito"/>
                <a:cs typeface="Carlito"/>
              </a:rPr>
              <a:t>k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9820" y="2358301"/>
            <a:ext cx="52514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b="1" spc="5" dirty="0">
                <a:solidFill>
                  <a:srgbClr val="283B80"/>
                </a:solidFill>
                <a:latin typeface="Carlito"/>
                <a:cs typeface="Carlito"/>
              </a:rPr>
              <a:t>Eşy</a:t>
            </a:r>
            <a:r>
              <a:rPr sz="2100" b="1" spc="10" dirty="0">
                <a:solidFill>
                  <a:srgbClr val="283B80"/>
                </a:solidFill>
                <a:latin typeface="Carlito"/>
                <a:cs typeface="Carlito"/>
              </a:rPr>
              <a:t>a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9795" y="3904686"/>
            <a:ext cx="76136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b="1" dirty="0">
                <a:solidFill>
                  <a:srgbClr val="283B80"/>
                </a:solidFill>
                <a:latin typeface="Carlito"/>
                <a:cs typeface="Carlito"/>
              </a:rPr>
              <a:t>G.T.İ.P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9795" y="5063128"/>
            <a:ext cx="609600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b="1" dirty="0">
                <a:solidFill>
                  <a:srgbClr val="283B80"/>
                </a:solidFill>
                <a:latin typeface="Carlito"/>
                <a:cs typeface="Carlito"/>
              </a:rPr>
              <a:t>Vergi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93989" y="2152524"/>
            <a:ext cx="5356225" cy="2898140"/>
            <a:chOff x="1893989" y="2152524"/>
            <a:chExt cx="5356225" cy="2898140"/>
          </a:xfrm>
        </p:grpSpPr>
        <p:sp>
          <p:nvSpPr>
            <p:cNvPr id="12" name="object 12"/>
            <p:cNvSpPr/>
            <p:nvPr/>
          </p:nvSpPr>
          <p:spPr>
            <a:xfrm>
              <a:off x="4545965" y="2455608"/>
              <a:ext cx="763905" cy="340360"/>
            </a:xfrm>
            <a:custGeom>
              <a:avLst/>
              <a:gdLst/>
              <a:ahLst/>
              <a:cxnLst/>
              <a:rect l="l" t="t" r="r" b="b"/>
              <a:pathLst>
                <a:path w="763904" h="340360">
                  <a:moveTo>
                    <a:pt x="23863" y="85026"/>
                  </a:moveTo>
                  <a:lnTo>
                    <a:pt x="0" y="85026"/>
                  </a:lnTo>
                  <a:lnTo>
                    <a:pt x="0" y="255092"/>
                  </a:lnTo>
                  <a:lnTo>
                    <a:pt x="23863" y="255092"/>
                  </a:lnTo>
                  <a:lnTo>
                    <a:pt x="23863" y="85026"/>
                  </a:lnTo>
                  <a:close/>
                </a:path>
                <a:path w="763904" h="340360">
                  <a:moveTo>
                    <a:pt x="95478" y="85026"/>
                  </a:moveTo>
                  <a:lnTo>
                    <a:pt x="47739" y="85026"/>
                  </a:lnTo>
                  <a:lnTo>
                    <a:pt x="47739" y="255092"/>
                  </a:lnTo>
                  <a:lnTo>
                    <a:pt x="95478" y="255092"/>
                  </a:lnTo>
                  <a:lnTo>
                    <a:pt x="95478" y="85026"/>
                  </a:lnTo>
                  <a:close/>
                </a:path>
                <a:path w="763904" h="340360">
                  <a:moveTo>
                    <a:pt x="763752" y="170065"/>
                  </a:moveTo>
                  <a:lnTo>
                    <a:pt x="572808" y="0"/>
                  </a:lnTo>
                  <a:lnTo>
                    <a:pt x="572808" y="85026"/>
                  </a:lnTo>
                  <a:lnTo>
                    <a:pt x="119329" y="85026"/>
                  </a:lnTo>
                  <a:lnTo>
                    <a:pt x="119329" y="255092"/>
                  </a:lnTo>
                  <a:lnTo>
                    <a:pt x="572808" y="255092"/>
                  </a:lnTo>
                  <a:lnTo>
                    <a:pt x="572808" y="340118"/>
                  </a:lnTo>
                  <a:lnTo>
                    <a:pt x="763752" y="170065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5294" y="2455608"/>
              <a:ext cx="644525" cy="340360"/>
            </a:xfrm>
            <a:custGeom>
              <a:avLst/>
              <a:gdLst/>
              <a:ahLst/>
              <a:cxnLst/>
              <a:rect l="l" t="t" r="r" b="b"/>
              <a:pathLst>
                <a:path w="644525" h="340360">
                  <a:moveTo>
                    <a:pt x="453478" y="0"/>
                  </a:moveTo>
                  <a:lnTo>
                    <a:pt x="453478" y="85026"/>
                  </a:lnTo>
                  <a:lnTo>
                    <a:pt x="0" y="85026"/>
                  </a:lnTo>
                  <a:lnTo>
                    <a:pt x="0" y="255092"/>
                  </a:lnTo>
                  <a:lnTo>
                    <a:pt x="453478" y="255092"/>
                  </a:lnTo>
                  <a:lnTo>
                    <a:pt x="453478" y="340118"/>
                  </a:lnTo>
                  <a:lnTo>
                    <a:pt x="644423" y="170065"/>
                  </a:lnTo>
                  <a:lnTo>
                    <a:pt x="453478" y="0"/>
                  </a:lnTo>
                  <a:close/>
                </a:path>
              </a:pathLst>
            </a:custGeom>
            <a:ln w="26936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5964" y="2540634"/>
              <a:ext cx="95885" cy="170180"/>
            </a:xfrm>
            <a:custGeom>
              <a:avLst/>
              <a:gdLst/>
              <a:ahLst/>
              <a:cxnLst/>
              <a:rect l="l" t="t" r="r" b="b"/>
              <a:pathLst>
                <a:path w="95885" h="170180">
                  <a:moveTo>
                    <a:pt x="47739" y="170065"/>
                  </a:moveTo>
                  <a:lnTo>
                    <a:pt x="95478" y="170065"/>
                  </a:lnTo>
                  <a:lnTo>
                    <a:pt x="95478" y="0"/>
                  </a:lnTo>
                  <a:lnTo>
                    <a:pt x="47739" y="0"/>
                  </a:lnTo>
                  <a:lnTo>
                    <a:pt x="47739" y="170065"/>
                  </a:lnTo>
                  <a:close/>
                </a:path>
                <a:path w="95885" h="170180">
                  <a:moveTo>
                    <a:pt x="0" y="170065"/>
                  </a:moveTo>
                  <a:lnTo>
                    <a:pt x="23863" y="170065"/>
                  </a:lnTo>
                  <a:lnTo>
                    <a:pt x="23863" y="0"/>
                  </a:lnTo>
                  <a:lnTo>
                    <a:pt x="0" y="0"/>
                  </a:lnTo>
                  <a:lnTo>
                    <a:pt x="0" y="170065"/>
                  </a:lnTo>
                  <a:close/>
                </a:path>
              </a:pathLst>
            </a:custGeom>
            <a:ln w="26936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19087" y="3364852"/>
              <a:ext cx="342265" cy="517525"/>
            </a:xfrm>
            <a:custGeom>
              <a:avLst/>
              <a:gdLst/>
              <a:ahLst/>
              <a:cxnLst/>
              <a:rect l="l" t="t" r="r" b="b"/>
              <a:pathLst>
                <a:path w="342265" h="517525">
                  <a:moveTo>
                    <a:pt x="256349" y="0"/>
                  </a:moveTo>
                  <a:lnTo>
                    <a:pt x="85445" y="0"/>
                  </a:lnTo>
                  <a:lnTo>
                    <a:pt x="85445" y="16154"/>
                  </a:lnTo>
                  <a:lnTo>
                    <a:pt x="256349" y="16154"/>
                  </a:lnTo>
                  <a:lnTo>
                    <a:pt x="256349" y="0"/>
                  </a:lnTo>
                  <a:close/>
                </a:path>
                <a:path w="342265" h="517525">
                  <a:moveTo>
                    <a:pt x="341807" y="387692"/>
                  </a:moveTo>
                  <a:lnTo>
                    <a:pt x="256362" y="387692"/>
                  </a:lnTo>
                  <a:lnTo>
                    <a:pt x="256362" y="80772"/>
                  </a:lnTo>
                  <a:lnTo>
                    <a:pt x="85458" y="80772"/>
                  </a:lnTo>
                  <a:lnTo>
                    <a:pt x="85458" y="387692"/>
                  </a:lnTo>
                  <a:lnTo>
                    <a:pt x="0" y="387692"/>
                  </a:lnTo>
                  <a:lnTo>
                    <a:pt x="170903" y="516928"/>
                  </a:lnTo>
                  <a:lnTo>
                    <a:pt x="341807" y="387692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9087" y="3445624"/>
              <a:ext cx="342265" cy="436245"/>
            </a:xfrm>
            <a:custGeom>
              <a:avLst/>
              <a:gdLst/>
              <a:ahLst/>
              <a:cxnLst/>
              <a:rect l="l" t="t" r="r" b="b"/>
              <a:pathLst>
                <a:path w="342265" h="436245">
                  <a:moveTo>
                    <a:pt x="341807" y="306920"/>
                  </a:moveTo>
                  <a:lnTo>
                    <a:pt x="256349" y="306920"/>
                  </a:lnTo>
                  <a:lnTo>
                    <a:pt x="256349" y="0"/>
                  </a:lnTo>
                  <a:lnTo>
                    <a:pt x="85458" y="0"/>
                  </a:lnTo>
                  <a:lnTo>
                    <a:pt x="85458" y="306920"/>
                  </a:lnTo>
                  <a:lnTo>
                    <a:pt x="0" y="306920"/>
                  </a:lnTo>
                  <a:lnTo>
                    <a:pt x="170903" y="436156"/>
                  </a:lnTo>
                  <a:lnTo>
                    <a:pt x="341807" y="306920"/>
                  </a:lnTo>
                  <a:close/>
                </a:path>
              </a:pathLst>
            </a:custGeom>
            <a:ln w="26936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4532" y="3364852"/>
              <a:ext cx="171450" cy="64769"/>
            </a:xfrm>
            <a:custGeom>
              <a:avLst/>
              <a:gdLst/>
              <a:ahLst/>
              <a:cxnLst/>
              <a:rect l="l" t="t" r="r" b="b"/>
              <a:pathLst>
                <a:path w="171450" h="64770">
                  <a:moveTo>
                    <a:pt x="170903" y="32308"/>
                  </a:moveTo>
                  <a:lnTo>
                    <a:pt x="0" y="32308"/>
                  </a:lnTo>
                  <a:lnTo>
                    <a:pt x="0" y="64617"/>
                  </a:lnTo>
                  <a:lnTo>
                    <a:pt x="170903" y="64617"/>
                  </a:lnTo>
                  <a:lnTo>
                    <a:pt x="170903" y="32308"/>
                  </a:lnTo>
                  <a:close/>
                </a:path>
                <a:path w="171450" h="64770">
                  <a:moveTo>
                    <a:pt x="170903" y="0"/>
                  </a:moveTo>
                  <a:lnTo>
                    <a:pt x="0" y="0"/>
                  </a:lnTo>
                  <a:lnTo>
                    <a:pt x="0" y="16154"/>
                  </a:lnTo>
                  <a:lnTo>
                    <a:pt x="170903" y="16154"/>
                  </a:lnTo>
                  <a:lnTo>
                    <a:pt x="170903" y="0"/>
                  </a:lnTo>
                  <a:close/>
                </a:path>
              </a:pathLst>
            </a:custGeom>
            <a:ln w="26936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4855" y="4501413"/>
              <a:ext cx="342265" cy="535940"/>
            </a:xfrm>
            <a:custGeom>
              <a:avLst/>
              <a:gdLst/>
              <a:ahLst/>
              <a:cxnLst/>
              <a:rect l="l" t="t" r="r" b="b"/>
              <a:pathLst>
                <a:path w="342265" h="535939">
                  <a:moveTo>
                    <a:pt x="256362" y="0"/>
                  </a:moveTo>
                  <a:lnTo>
                    <a:pt x="85458" y="0"/>
                  </a:lnTo>
                  <a:lnTo>
                    <a:pt x="85458" y="16738"/>
                  </a:lnTo>
                  <a:lnTo>
                    <a:pt x="256362" y="16738"/>
                  </a:lnTo>
                  <a:lnTo>
                    <a:pt x="256362" y="0"/>
                  </a:lnTo>
                  <a:close/>
                </a:path>
                <a:path w="342265" h="535939">
                  <a:moveTo>
                    <a:pt x="341807" y="401586"/>
                  </a:moveTo>
                  <a:lnTo>
                    <a:pt x="256362" y="401586"/>
                  </a:lnTo>
                  <a:lnTo>
                    <a:pt x="256362" y="83667"/>
                  </a:lnTo>
                  <a:lnTo>
                    <a:pt x="85445" y="83667"/>
                  </a:lnTo>
                  <a:lnTo>
                    <a:pt x="85445" y="401586"/>
                  </a:lnTo>
                  <a:lnTo>
                    <a:pt x="0" y="401586"/>
                  </a:lnTo>
                  <a:lnTo>
                    <a:pt x="170903" y="535444"/>
                  </a:lnTo>
                  <a:lnTo>
                    <a:pt x="341807" y="401586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4855" y="4585080"/>
              <a:ext cx="342265" cy="452120"/>
            </a:xfrm>
            <a:custGeom>
              <a:avLst/>
              <a:gdLst/>
              <a:ahLst/>
              <a:cxnLst/>
              <a:rect l="l" t="t" r="r" b="b"/>
              <a:pathLst>
                <a:path w="342265" h="452120">
                  <a:moveTo>
                    <a:pt x="341807" y="317919"/>
                  </a:moveTo>
                  <a:lnTo>
                    <a:pt x="256349" y="317919"/>
                  </a:lnTo>
                  <a:lnTo>
                    <a:pt x="256349" y="0"/>
                  </a:lnTo>
                  <a:lnTo>
                    <a:pt x="85445" y="0"/>
                  </a:lnTo>
                  <a:lnTo>
                    <a:pt x="85445" y="317919"/>
                  </a:lnTo>
                  <a:lnTo>
                    <a:pt x="0" y="317919"/>
                  </a:lnTo>
                  <a:lnTo>
                    <a:pt x="170903" y="451777"/>
                  </a:lnTo>
                  <a:lnTo>
                    <a:pt x="341807" y="317919"/>
                  </a:lnTo>
                  <a:close/>
                </a:path>
              </a:pathLst>
            </a:custGeom>
            <a:ln w="26936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80313" y="4501413"/>
              <a:ext cx="171450" cy="67310"/>
            </a:xfrm>
            <a:custGeom>
              <a:avLst/>
              <a:gdLst/>
              <a:ahLst/>
              <a:cxnLst/>
              <a:rect l="l" t="t" r="r" b="b"/>
              <a:pathLst>
                <a:path w="171450" h="67310">
                  <a:moveTo>
                    <a:pt x="170903" y="33464"/>
                  </a:moveTo>
                  <a:lnTo>
                    <a:pt x="0" y="33464"/>
                  </a:lnTo>
                  <a:lnTo>
                    <a:pt x="0" y="66928"/>
                  </a:lnTo>
                  <a:lnTo>
                    <a:pt x="170903" y="66928"/>
                  </a:lnTo>
                  <a:lnTo>
                    <a:pt x="170903" y="33464"/>
                  </a:lnTo>
                  <a:close/>
                </a:path>
                <a:path w="171450" h="67310">
                  <a:moveTo>
                    <a:pt x="170903" y="0"/>
                  </a:moveTo>
                  <a:lnTo>
                    <a:pt x="0" y="0"/>
                  </a:lnTo>
                  <a:lnTo>
                    <a:pt x="0" y="16738"/>
                  </a:lnTo>
                  <a:lnTo>
                    <a:pt x="170903" y="16738"/>
                  </a:lnTo>
                  <a:lnTo>
                    <a:pt x="170903" y="0"/>
                  </a:lnTo>
                  <a:close/>
                </a:path>
              </a:pathLst>
            </a:custGeom>
            <a:ln w="26936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3989" y="2152524"/>
              <a:ext cx="1374749" cy="1217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834062" y="5334891"/>
            <a:ext cx="2710281" cy="1515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6713" y="2119972"/>
            <a:ext cx="353885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</a:t>
            </a:r>
            <a:r>
              <a:rPr spc="35" dirty="0"/>
              <a:t> </a:t>
            </a:r>
            <a:r>
              <a:rPr spc="5" dirty="0"/>
              <a:t>TARİFESİ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862136"/>
            <a:ext cx="9107170" cy="264350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500" spc="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2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58595B"/>
                </a:solidFill>
                <a:latin typeface="Arial"/>
                <a:cs typeface="Arial"/>
              </a:rPr>
              <a:t>Tarifesi;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Bakanlar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Kurulunca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kabul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Tarife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Cetvelini,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5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Tamamen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kısmen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Tarife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Cetveline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dayanan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cetvele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alt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açılımlar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ekleyen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ticaretine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tarife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önlemlerinin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uygulanması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cetvelleri,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Türk </a:t>
            </a:r>
            <a:r>
              <a:rPr sz="2500" spc="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2500" spc="-15" dirty="0">
                <a:solidFill>
                  <a:srgbClr val="58595B"/>
                </a:solidFill>
                <a:latin typeface="Arial"/>
                <a:cs typeface="Arial"/>
              </a:rPr>
              <a:t>Tarifesinin kapsadığı </a:t>
            </a:r>
            <a:r>
              <a:rPr sz="2500" spc="-25" dirty="0">
                <a:solidFill>
                  <a:srgbClr val="58595B"/>
                </a:solidFill>
                <a:latin typeface="Arial"/>
                <a:cs typeface="Arial"/>
              </a:rPr>
              <a:t>eşyaya</a:t>
            </a:r>
            <a:r>
              <a:rPr sz="2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58595B"/>
                </a:solidFill>
                <a:latin typeface="Arial"/>
                <a:cs typeface="Arial"/>
              </a:rPr>
              <a:t>uygulanacak;</a:t>
            </a:r>
            <a:endParaRPr sz="2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9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oranlarını,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politikası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işlenmiş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ürünleriyle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özel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düzenlemeler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çerçevesinde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vergilerini,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684" y="1927085"/>
            <a:ext cx="70510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GTİP </a:t>
            </a:r>
            <a:r>
              <a:rPr spc="75" dirty="0"/>
              <a:t>TESPİTİ </a:t>
            </a:r>
            <a:r>
              <a:rPr spc="90" dirty="0"/>
              <a:t>İÇİN </a:t>
            </a:r>
            <a:r>
              <a:rPr spc="35" dirty="0"/>
              <a:t>GEREKLİ</a:t>
            </a:r>
            <a:r>
              <a:rPr spc="175" dirty="0"/>
              <a:t> </a:t>
            </a:r>
            <a:r>
              <a:rPr spc="30" dirty="0"/>
              <a:t>BİLGİLER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608757"/>
            <a:ext cx="9105265" cy="30168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68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Ticari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58595B"/>
                </a:solidFill>
                <a:latin typeface="Arial"/>
                <a:cs typeface="Arial"/>
              </a:rPr>
              <a:t>Tanımı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Kullanım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amacı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Gördüğü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(fonksiyonu</a:t>
            </a:r>
            <a:r>
              <a:rPr sz="15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40" dirty="0">
                <a:solidFill>
                  <a:srgbClr val="58595B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Mamül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madde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cinsi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özellikleri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Tekstil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(yarı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mamül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mensucat)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karışım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madde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oranları,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mamül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olanlar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cins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nevi,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niteliği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  <a:tab pos="4331335" algn="l"/>
                <a:tab pos="696087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Kimyasal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maddeler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bileşenleri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%</a:t>
            </a:r>
            <a:r>
              <a:rPr sz="1500" spc="2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ağırlık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oranı	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gösteren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içerik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belgeleri	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(MSDS,TDS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blg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40" dirty="0">
                <a:solidFill>
                  <a:srgbClr val="58595B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Numune,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katalog,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görsel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teknik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özellikler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Muhtelif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özelliklerde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makine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cihazların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üretilme amacı,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ürettiği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işlediği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çalışma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prensibi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teknik 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yapısını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anlatan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katalog</a:t>
            </a:r>
            <a:r>
              <a:rPr sz="15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vb.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bilgileri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gereklidir.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1209" y="1613573"/>
            <a:ext cx="13900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MENŞE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295233"/>
            <a:ext cx="9107170" cy="21088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ekonomik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milliyetidir.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hasat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bitkisel</a:t>
            </a:r>
            <a:r>
              <a:rPr sz="1500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doğmuş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yetiştirilmiş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canlı</a:t>
            </a:r>
            <a:r>
              <a:rPr sz="1500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hayvanlar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topraklarından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çıkartılan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mineral</a:t>
            </a:r>
            <a:r>
              <a:rPr sz="15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285"/>
              </a:spcBef>
              <a:buChar char="•"/>
              <a:tabLst>
                <a:tab pos="193040" algn="l"/>
                <a:tab pos="2557145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Karasularımızda 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</a:t>
            </a:r>
            <a:r>
              <a:rPr sz="15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	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bandırasını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taşıyan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araçlar tarafından uluslar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arası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sularda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deniz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altında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çıkarılan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ürünler,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Yukarıda sayılan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eşyalaradan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 edilen</a:t>
            </a:r>
            <a:r>
              <a:rPr sz="1500" spc="20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1305" y="5126990"/>
            <a:ext cx="28359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TÜRK</a:t>
            </a:r>
            <a:r>
              <a:rPr sz="2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58595B"/>
                </a:solidFill>
                <a:latin typeface="Arial"/>
                <a:cs typeface="Arial"/>
              </a:rPr>
              <a:t>MENŞELİDİR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19451" y="4695050"/>
            <a:ext cx="1852930" cy="1235075"/>
            <a:chOff x="2719451" y="4695050"/>
            <a:chExt cx="1852930" cy="1235075"/>
          </a:xfrm>
        </p:grpSpPr>
        <p:sp>
          <p:nvSpPr>
            <p:cNvPr id="6" name="object 6"/>
            <p:cNvSpPr/>
            <p:nvPr/>
          </p:nvSpPr>
          <p:spPr>
            <a:xfrm>
              <a:off x="2719451" y="4695050"/>
              <a:ext cx="1852930" cy="1235075"/>
            </a:xfrm>
            <a:custGeom>
              <a:avLst/>
              <a:gdLst/>
              <a:ahLst/>
              <a:cxnLst/>
              <a:rect l="l" t="t" r="r" b="b"/>
              <a:pathLst>
                <a:path w="1852929" h="1235075">
                  <a:moveTo>
                    <a:pt x="1852320" y="0"/>
                  </a:moveTo>
                  <a:lnTo>
                    <a:pt x="0" y="0"/>
                  </a:lnTo>
                  <a:lnTo>
                    <a:pt x="0" y="1234884"/>
                  </a:lnTo>
                  <a:lnTo>
                    <a:pt x="1852320" y="1234884"/>
                  </a:lnTo>
                  <a:lnTo>
                    <a:pt x="1852320" y="0"/>
                  </a:lnTo>
                  <a:close/>
                </a:path>
              </a:pathLst>
            </a:custGeom>
            <a:solidFill>
              <a:srgbClr val="CE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4869" y="5191836"/>
              <a:ext cx="220103" cy="229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6836" y="4989417"/>
              <a:ext cx="575310" cy="646430"/>
            </a:xfrm>
            <a:custGeom>
              <a:avLst/>
              <a:gdLst/>
              <a:ahLst/>
              <a:cxnLst/>
              <a:rect l="l" t="t" r="r" b="b"/>
              <a:pathLst>
                <a:path w="575310" h="646429">
                  <a:moveTo>
                    <a:pt x="325793" y="0"/>
                  </a:moveTo>
                  <a:lnTo>
                    <a:pt x="279494" y="1910"/>
                  </a:lnTo>
                  <a:lnTo>
                    <a:pt x="233141" y="10990"/>
                  </a:lnTo>
                  <a:lnTo>
                    <a:pt x="187607" y="27936"/>
                  </a:lnTo>
                  <a:lnTo>
                    <a:pt x="143763" y="53448"/>
                  </a:lnTo>
                  <a:lnTo>
                    <a:pt x="88581" y="101171"/>
                  </a:lnTo>
                  <a:lnTo>
                    <a:pt x="49695" y="151620"/>
                  </a:lnTo>
                  <a:lnTo>
                    <a:pt x="24256" y="201317"/>
                  </a:lnTo>
                  <a:lnTo>
                    <a:pt x="9415" y="246787"/>
                  </a:lnTo>
                  <a:lnTo>
                    <a:pt x="2325" y="284555"/>
                  </a:lnTo>
                  <a:lnTo>
                    <a:pt x="0" y="323081"/>
                  </a:lnTo>
                  <a:lnTo>
                    <a:pt x="191" y="334912"/>
                  </a:lnTo>
                  <a:lnTo>
                    <a:pt x="10139" y="399564"/>
                  </a:lnTo>
                  <a:lnTo>
                    <a:pt x="25286" y="445233"/>
                  </a:lnTo>
                  <a:lnTo>
                    <a:pt x="50809" y="495029"/>
                  </a:lnTo>
                  <a:lnTo>
                    <a:pt x="89403" y="545378"/>
                  </a:lnTo>
                  <a:lnTo>
                    <a:pt x="143763" y="592702"/>
                  </a:lnTo>
                  <a:lnTo>
                    <a:pt x="187549" y="618297"/>
                  </a:lnTo>
                  <a:lnTo>
                    <a:pt x="233048" y="635296"/>
                  </a:lnTo>
                  <a:lnTo>
                    <a:pt x="279384" y="644401"/>
                  </a:lnTo>
                  <a:lnTo>
                    <a:pt x="325680" y="646316"/>
                  </a:lnTo>
                  <a:lnTo>
                    <a:pt x="371062" y="641743"/>
                  </a:lnTo>
                  <a:lnTo>
                    <a:pt x="414653" y="631384"/>
                  </a:lnTo>
                  <a:lnTo>
                    <a:pt x="455576" y="615942"/>
                  </a:lnTo>
                  <a:lnTo>
                    <a:pt x="492957" y="596119"/>
                  </a:lnTo>
                  <a:lnTo>
                    <a:pt x="525918" y="572618"/>
                  </a:lnTo>
                  <a:lnTo>
                    <a:pt x="553585" y="546141"/>
                  </a:lnTo>
                  <a:lnTo>
                    <a:pt x="575081" y="517391"/>
                  </a:lnTo>
                  <a:lnTo>
                    <a:pt x="554473" y="531774"/>
                  </a:lnTo>
                  <a:lnTo>
                    <a:pt x="526551" y="549474"/>
                  </a:lnTo>
                  <a:lnTo>
                    <a:pt x="491931" y="566992"/>
                  </a:lnTo>
                  <a:lnTo>
                    <a:pt x="451229" y="580829"/>
                  </a:lnTo>
                  <a:lnTo>
                    <a:pt x="405061" y="587488"/>
                  </a:lnTo>
                  <a:lnTo>
                    <a:pt x="354044" y="583469"/>
                  </a:lnTo>
                  <a:lnTo>
                    <a:pt x="298794" y="565275"/>
                  </a:lnTo>
                  <a:lnTo>
                    <a:pt x="239928" y="529406"/>
                  </a:lnTo>
                  <a:lnTo>
                    <a:pt x="192147" y="480461"/>
                  </a:lnTo>
                  <a:lnTo>
                    <a:pt x="163899" y="428259"/>
                  </a:lnTo>
                  <a:lnTo>
                    <a:pt x="150061" y="379897"/>
                  </a:lnTo>
                  <a:lnTo>
                    <a:pt x="145135" y="323081"/>
                  </a:lnTo>
                  <a:lnTo>
                    <a:pt x="145513" y="302545"/>
                  </a:lnTo>
                  <a:lnTo>
                    <a:pt x="163899" y="216571"/>
                  </a:lnTo>
                  <a:lnTo>
                    <a:pt x="192147" y="164938"/>
                  </a:lnTo>
                  <a:lnTo>
                    <a:pt x="239928" y="116744"/>
                  </a:lnTo>
                  <a:lnTo>
                    <a:pt x="299086" y="81266"/>
                  </a:lnTo>
                  <a:lnTo>
                    <a:pt x="354473" y="63254"/>
                  </a:lnTo>
                  <a:lnTo>
                    <a:pt x="405508" y="59259"/>
                  </a:lnTo>
                  <a:lnTo>
                    <a:pt x="451610" y="65830"/>
                  </a:lnTo>
                  <a:lnTo>
                    <a:pt x="492199" y="79516"/>
                  </a:lnTo>
                  <a:lnTo>
                    <a:pt x="526694" y="96867"/>
                  </a:lnTo>
                  <a:lnTo>
                    <a:pt x="554515" y="114431"/>
                  </a:lnTo>
                  <a:lnTo>
                    <a:pt x="575081" y="128759"/>
                  </a:lnTo>
                  <a:lnTo>
                    <a:pt x="553591" y="100020"/>
                  </a:lnTo>
                  <a:lnTo>
                    <a:pt x="525939" y="73567"/>
                  </a:lnTo>
                  <a:lnTo>
                    <a:pt x="492998" y="50096"/>
                  </a:lnTo>
                  <a:lnTo>
                    <a:pt x="455640" y="30307"/>
                  </a:lnTo>
                  <a:lnTo>
                    <a:pt x="414738" y="14896"/>
                  </a:lnTo>
                  <a:lnTo>
                    <a:pt x="371165" y="4561"/>
                  </a:lnTo>
                  <a:lnTo>
                    <a:pt x="325793" y="0"/>
                  </a:lnTo>
                  <a:close/>
                </a:path>
              </a:pathLst>
            </a:custGeom>
            <a:solidFill>
              <a:srgbClr val="ECE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913" y="1969973"/>
            <a:ext cx="62807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TESLİM </a:t>
            </a:r>
            <a:r>
              <a:rPr spc="50" dirty="0"/>
              <a:t>ŞEKLİNİN</a:t>
            </a:r>
            <a:r>
              <a:rPr spc="120" dirty="0"/>
              <a:t> </a:t>
            </a:r>
            <a:r>
              <a:rPr spc="55" dirty="0"/>
              <a:t>BELİRLENMESİ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104718"/>
            <a:ext cx="9107170" cy="232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Dış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ticarette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alıcı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anlaşmaya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varılması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en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önemli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konulardan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birisi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nasıl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edileceği,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başka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ifadeyle,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teslimi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ortaya çıkacak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yükümlülükleri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kimin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üstleneceğidir.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Satıcının,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malları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hangi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noktaya getirdiğinde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yasal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etmiş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sayılacağı,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Malların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taşınması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sırasında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doğacak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masrafların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alıcı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nasıl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paylaşılacağı,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sırasındaki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kayıp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hasar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rizikolarını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kimin</a:t>
            </a:r>
            <a:r>
              <a:rPr sz="1500" spc="3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üstleneceğidir.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168" y="2329967"/>
            <a:ext cx="71882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EŞYANIN </a:t>
            </a:r>
            <a:r>
              <a:rPr spc="85" dirty="0"/>
              <a:t>MENŞEİ </a:t>
            </a:r>
            <a:r>
              <a:rPr spc="60" dirty="0"/>
              <a:t>NEDEN</a:t>
            </a:r>
            <a:r>
              <a:rPr spc="220" dirty="0"/>
              <a:t> </a:t>
            </a:r>
            <a:r>
              <a:rPr spc="55" dirty="0"/>
              <a:t>ÖNEMLİDİR?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011640"/>
            <a:ext cx="5251450" cy="19856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68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ithalatı esnasında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vergilerinin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hesaplanması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politikası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önlemlerinin</a:t>
            </a:r>
            <a:r>
              <a:rPr sz="15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uygulanması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5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Dış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istatistik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tutulması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«Menşe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işaretlemesi»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(origin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marking)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gereklilikleri</a:t>
            </a:r>
            <a:r>
              <a:rPr sz="1500" spc="2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önem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arz</a:t>
            </a:r>
            <a:r>
              <a:rPr sz="1500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etmektedir.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Kuralları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başlık altında</a:t>
            </a:r>
            <a:r>
              <a:rPr sz="1500" spc="229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incelenmektedir.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070" y="1482801"/>
            <a:ext cx="36683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MENŞE</a:t>
            </a:r>
            <a:r>
              <a:rPr spc="35" dirty="0"/>
              <a:t> </a:t>
            </a:r>
            <a:r>
              <a:rPr spc="10" dirty="0"/>
              <a:t>KURALLARI</a:t>
            </a:r>
          </a:p>
        </p:txBody>
      </p:sp>
      <p:sp>
        <p:nvSpPr>
          <p:cNvPr id="3" name="object 3"/>
          <p:cNvSpPr/>
          <p:nvPr/>
        </p:nvSpPr>
        <p:spPr>
          <a:xfrm>
            <a:off x="1042363" y="3485997"/>
            <a:ext cx="4137660" cy="3363595"/>
          </a:xfrm>
          <a:custGeom>
            <a:avLst/>
            <a:gdLst/>
            <a:ahLst/>
            <a:cxnLst/>
            <a:rect l="l" t="t" r="r" b="b"/>
            <a:pathLst>
              <a:path w="4137660" h="3363595">
                <a:moveTo>
                  <a:pt x="0" y="0"/>
                </a:moveTo>
                <a:lnTo>
                  <a:pt x="4137037" y="0"/>
                </a:lnTo>
                <a:lnTo>
                  <a:pt x="4137037" y="3363023"/>
                </a:lnTo>
                <a:lnTo>
                  <a:pt x="0" y="3363023"/>
                </a:lnTo>
                <a:lnTo>
                  <a:pt x="0" y="0"/>
                </a:lnTo>
                <a:close/>
              </a:path>
            </a:pathLst>
          </a:custGeom>
          <a:ln w="25933">
            <a:solidFill>
              <a:srgbClr val="C96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3011" y="4283574"/>
            <a:ext cx="3070860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5895" indent="-163830">
              <a:lnSpc>
                <a:spcPct val="100000"/>
              </a:lnSpc>
              <a:spcBef>
                <a:spcPts val="130"/>
              </a:spcBef>
              <a:buSzPct val="93750"/>
              <a:buFont typeface="Wingdings"/>
              <a:buChar char=""/>
              <a:tabLst>
                <a:tab pos="176530" algn="l"/>
              </a:tabLst>
            </a:pP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Miktar</a:t>
            </a:r>
            <a:r>
              <a:rPr sz="1600" b="1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Kısıtlaması</a:t>
            </a:r>
            <a:endParaRPr sz="1600">
              <a:latin typeface="Carlito"/>
              <a:cs typeface="Carlito"/>
            </a:endParaRPr>
          </a:p>
          <a:p>
            <a:pPr marL="175895" indent="-163830">
              <a:lnSpc>
                <a:spcPct val="100000"/>
              </a:lnSpc>
              <a:spcBef>
                <a:spcPts val="20"/>
              </a:spcBef>
              <a:buSzPct val="93750"/>
              <a:buFont typeface="Wingdings"/>
              <a:buChar char=""/>
              <a:tabLst>
                <a:tab pos="176530" algn="l"/>
              </a:tabLst>
            </a:pP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Gözetim ve </a:t>
            </a:r>
            <a:r>
              <a:rPr sz="1600" b="1" spc="15" dirty="0">
                <a:solidFill>
                  <a:srgbClr val="1C2E5B"/>
                </a:solidFill>
                <a:latin typeface="Carlito"/>
                <a:cs typeface="Carlito"/>
              </a:rPr>
              <a:t>korunma</a:t>
            </a:r>
            <a:r>
              <a:rPr sz="1600" b="1" spc="-15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önlemleri</a:t>
            </a:r>
            <a:endParaRPr sz="1600">
              <a:latin typeface="Carlito"/>
              <a:cs typeface="Carlito"/>
            </a:endParaRPr>
          </a:p>
          <a:p>
            <a:pPr marL="175895" indent="-163830">
              <a:lnSpc>
                <a:spcPct val="100000"/>
              </a:lnSpc>
              <a:spcBef>
                <a:spcPts val="20"/>
              </a:spcBef>
              <a:buSzPct val="93750"/>
              <a:buFont typeface="Wingdings"/>
              <a:buChar char=""/>
              <a:tabLst>
                <a:tab pos="176530" algn="l"/>
              </a:tabLst>
            </a:pP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Anti –damping, anti-</a:t>
            </a:r>
            <a:r>
              <a:rPr sz="1600" b="1" spc="-65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600" b="1" spc="15" dirty="0">
                <a:solidFill>
                  <a:srgbClr val="1C2E5B"/>
                </a:solidFill>
                <a:latin typeface="Carlito"/>
                <a:cs typeface="Carlito"/>
              </a:rPr>
              <a:t>sübvansiyon</a:t>
            </a:r>
            <a:endParaRPr sz="1600">
              <a:latin typeface="Carlito"/>
              <a:cs typeface="Carlito"/>
            </a:endParaRPr>
          </a:p>
          <a:p>
            <a:pPr marL="175895" indent="-163830">
              <a:lnSpc>
                <a:spcPct val="100000"/>
              </a:lnSpc>
              <a:spcBef>
                <a:spcPts val="20"/>
              </a:spcBef>
              <a:buSzPct val="93750"/>
              <a:buFont typeface="Wingdings"/>
              <a:buChar char=""/>
              <a:tabLst>
                <a:tab pos="176530" algn="l"/>
              </a:tabLst>
            </a:pPr>
            <a:r>
              <a:rPr sz="1600" b="1" spc="5" dirty="0">
                <a:solidFill>
                  <a:srgbClr val="1C2E5B"/>
                </a:solidFill>
                <a:latin typeface="Carlito"/>
                <a:cs typeface="Carlito"/>
              </a:rPr>
              <a:t>Tarife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Dışı</a:t>
            </a:r>
            <a:r>
              <a:rPr sz="1600" b="1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600" b="1" spc="5" dirty="0">
                <a:solidFill>
                  <a:srgbClr val="1C2E5B"/>
                </a:solidFill>
                <a:latin typeface="Carlito"/>
                <a:cs typeface="Carlito"/>
              </a:rPr>
              <a:t>Engeller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8889" y="2208326"/>
            <a:ext cx="2995587" cy="83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3891" y="2338365"/>
            <a:ext cx="1477645" cy="520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53390" marR="5080" indent="-441325">
              <a:lnSpc>
                <a:spcPct val="101000"/>
              </a:lnSpc>
              <a:spcBef>
                <a:spcPts val="115"/>
              </a:spcBef>
            </a:pPr>
            <a:r>
              <a:rPr sz="1600" b="1" spc="5" dirty="0">
                <a:solidFill>
                  <a:srgbClr val="FFFFFF"/>
                </a:solidFill>
                <a:latin typeface="Carlito"/>
                <a:cs typeface="Carlito"/>
              </a:rPr>
              <a:t>Tercihli </a:t>
            </a:r>
            <a:r>
              <a:rPr sz="1600" b="1" spc="10" dirty="0">
                <a:solidFill>
                  <a:srgbClr val="FFFFFF"/>
                </a:solidFill>
                <a:latin typeface="Carlito"/>
                <a:cs typeface="Carlito"/>
              </a:rPr>
              <a:t>Olmayan  Menşe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6418" y="3485997"/>
            <a:ext cx="4316730" cy="3363595"/>
          </a:xfrm>
          <a:custGeom>
            <a:avLst/>
            <a:gdLst/>
            <a:ahLst/>
            <a:cxnLst/>
            <a:rect l="l" t="t" r="r" b="b"/>
            <a:pathLst>
              <a:path w="4316730" h="3363595">
                <a:moveTo>
                  <a:pt x="0" y="0"/>
                </a:moveTo>
                <a:lnTo>
                  <a:pt x="4316603" y="0"/>
                </a:lnTo>
                <a:lnTo>
                  <a:pt x="4316603" y="3363023"/>
                </a:lnTo>
                <a:lnTo>
                  <a:pt x="0" y="3363023"/>
                </a:lnTo>
                <a:lnTo>
                  <a:pt x="0" y="0"/>
                </a:lnTo>
                <a:close/>
              </a:path>
            </a:pathLst>
          </a:custGeom>
          <a:ln w="25933">
            <a:solidFill>
              <a:srgbClr val="5A9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7062" y="4159101"/>
            <a:ext cx="3594100" cy="767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5"/>
              </a:spcBef>
            </a:pP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Bazı ülke veya ülke </a:t>
            </a:r>
            <a:r>
              <a:rPr sz="1600" b="1" spc="5" dirty="0">
                <a:solidFill>
                  <a:srgbClr val="1C2E5B"/>
                </a:solidFill>
                <a:latin typeface="Carlito"/>
                <a:cs typeface="Carlito"/>
              </a:rPr>
              <a:t>gruplarına </a:t>
            </a:r>
            <a:r>
              <a:rPr sz="1600" b="1" spc="15" dirty="0">
                <a:solidFill>
                  <a:srgbClr val="1C2E5B"/>
                </a:solidFill>
                <a:latin typeface="Carlito"/>
                <a:cs typeface="Carlito"/>
              </a:rPr>
              <a:t>tanınan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ve  özel anlaşmalarla belirlenen </a:t>
            </a:r>
            <a:r>
              <a:rPr sz="1600" b="1" u="heavy" spc="10" dirty="0">
                <a:solidFill>
                  <a:srgbClr val="1C2E5B"/>
                </a:solidFill>
                <a:uFill>
                  <a:solidFill>
                    <a:srgbClr val="1F3D70"/>
                  </a:solidFill>
                </a:uFill>
                <a:latin typeface="Carlito"/>
                <a:cs typeface="Carlito"/>
              </a:rPr>
              <a:t>tavizlerin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600" b="1" spc="15" dirty="0">
                <a:solidFill>
                  <a:srgbClr val="1C2E5B"/>
                </a:solidFill>
                <a:latin typeface="Carlito"/>
                <a:cs typeface="Carlito"/>
              </a:rPr>
              <a:t>uygulanmasına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ilişkin</a:t>
            </a:r>
            <a:r>
              <a:rPr sz="1600" b="1" spc="-10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600" b="1" spc="10" dirty="0">
                <a:solidFill>
                  <a:srgbClr val="1C2E5B"/>
                </a:solidFill>
                <a:latin typeface="Carlito"/>
                <a:cs typeface="Carlito"/>
              </a:rPr>
              <a:t>kurallar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1037" y="2136187"/>
            <a:ext cx="3080448" cy="831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60070" y="2389902"/>
            <a:ext cx="128841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5" dirty="0">
                <a:solidFill>
                  <a:srgbClr val="FFFFFF"/>
                </a:solidFill>
                <a:latin typeface="Carlito"/>
                <a:cs typeface="Carlito"/>
              </a:rPr>
              <a:t>Tercihli</a:t>
            </a:r>
            <a:r>
              <a:rPr sz="16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arlito"/>
                <a:cs typeface="Carlito"/>
              </a:rPr>
              <a:t>Menşe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5940" y="5589498"/>
            <a:ext cx="3406140" cy="671830"/>
          </a:xfrm>
          <a:prstGeom prst="rect">
            <a:avLst/>
          </a:prstGeom>
          <a:ln w="25933">
            <a:solidFill>
              <a:srgbClr val="50BACE"/>
            </a:solidFill>
          </a:ln>
        </p:spPr>
        <p:txBody>
          <a:bodyPr vert="horz" wrap="square" lIns="0" tIns="21272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1675"/>
              </a:spcBef>
            </a:pPr>
            <a:r>
              <a:rPr sz="1600" b="1" spc="15" dirty="0">
                <a:solidFill>
                  <a:srgbClr val="C12026"/>
                </a:solidFill>
                <a:latin typeface="Carlito"/>
                <a:cs typeface="Carlito"/>
              </a:rPr>
              <a:t>MENŞE</a:t>
            </a:r>
            <a:r>
              <a:rPr sz="1600" b="1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600" b="1" spc="15" dirty="0">
                <a:solidFill>
                  <a:srgbClr val="C12026"/>
                </a:solidFill>
                <a:latin typeface="Carlito"/>
                <a:cs typeface="Carlito"/>
              </a:rPr>
              <a:t>ŞEHADETNAMESİ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96140" y="5140274"/>
            <a:ext cx="3853179" cy="654050"/>
            <a:chOff x="5496140" y="5140274"/>
            <a:chExt cx="3853179" cy="654050"/>
          </a:xfrm>
        </p:grpSpPr>
        <p:sp>
          <p:nvSpPr>
            <p:cNvPr id="13" name="object 13"/>
            <p:cNvSpPr/>
            <p:nvPr/>
          </p:nvSpPr>
          <p:spPr>
            <a:xfrm>
              <a:off x="5496140" y="5140274"/>
              <a:ext cx="3852684" cy="644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2306" y="5714326"/>
              <a:ext cx="2520365" cy="793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6941" y="5172824"/>
              <a:ext cx="3749001" cy="5415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46940" y="5172811"/>
            <a:ext cx="3749040" cy="541655"/>
          </a:xfrm>
          <a:prstGeom prst="rect">
            <a:avLst/>
          </a:prstGeom>
          <a:ln w="9728">
            <a:solidFill>
              <a:srgbClr val="F9A058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204"/>
              </a:spcBef>
            </a:pPr>
            <a:r>
              <a:rPr sz="1600" b="1" spc="15" dirty="0">
                <a:solidFill>
                  <a:srgbClr val="EE322D"/>
                </a:solidFill>
                <a:latin typeface="Carlito"/>
                <a:cs typeface="Carlito"/>
              </a:rPr>
              <a:t>EUR.1 – EUR-MED – Form</a:t>
            </a:r>
            <a:r>
              <a:rPr sz="1600" b="1" spc="-50" dirty="0">
                <a:solidFill>
                  <a:srgbClr val="EE322D"/>
                </a:solidFill>
                <a:latin typeface="Carlito"/>
                <a:cs typeface="Carlito"/>
              </a:rPr>
              <a:t> </a:t>
            </a:r>
            <a:r>
              <a:rPr sz="1600" b="1" spc="20" dirty="0">
                <a:solidFill>
                  <a:srgbClr val="EE322D"/>
                </a:solidFill>
                <a:latin typeface="Carlito"/>
                <a:cs typeface="Carlito"/>
              </a:rPr>
              <a:t>A</a:t>
            </a:r>
            <a:endParaRPr sz="1600">
              <a:latin typeface="Carlito"/>
              <a:cs typeface="Carlito"/>
            </a:endParaRPr>
          </a:p>
          <a:p>
            <a:pPr marL="5080" algn="ctr">
              <a:lnSpc>
                <a:spcPct val="100000"/>
              </a:lnSpc>
              <a:spcBef>
                <a:spcPts val="20"/>
              </a:spcBef>
            </a:pPr>
            <a:r>
              <a:rPr sz="1600" b="1" spc="10" dirty="0">
                <a:solidFill>
                  <a:srgbClr val="EE322D"/>
                </a:solidFill>
                <a:latin typeface="Carlito"/>
                <a:cs typeface="Carlito"/>
              </a:rPr>
              <a:t>Fatura</a:t>
            </a:r>
            <a:r>
              <a:rPr sz="1600" b="1" dirty="0">
                <a:solidFill>
                  <a:srgbClr val="EE322D"/>
                </a:solidFill>
                <a:latin typeface="Carlito"/>
                <a:cs typeface="Carlito"/>
              </a:rPr>
              <a:t> </a:t>
            </a:r>
            <a:r>
              <a:rPr sz="1600" b="1" spc="10" dirty="0">
                <a:solidFill>
                  <a:srgbClr val="EE322D"/>
                </a:solidFill>
                <a:latin typeface="Carlito"/>
                <a:cs typeface="Carlito"/>
              </a:rPr>
              <a:t>Beyanı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9100" y="5870892"/>
            <a:ext cx="3747135" cy="537210"/>
          </a:xfrm>
          <a:prstGeom prst="rect">
            <a:avLst/>
          </a:prstGeom>
          <a:solidFill>
            <a:srgbClr val="5A92C5"/>
          </a:solidFill>
          <a:ln w="25933">
            <a:solidFill>
              <a:srgbClr val="47739B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165"/>
              </a:spcBef>
            </a:pPr>
            <a:r>
              <a:rPr sz="1600" b="1" spc="10" dirty="0">
                <a:solidFill>
                  <a:srgbClr val="FFFFFF"/>
                </a:solidFill>
                <a:latin typeface="Carlito"/>
                <a:cs typeface="Carlito"/>
              </a:rPr>
              <a:t>Gümrük </a:t>
            </a:r>
            <a:r>
              <a:rPr sz="1600" b="1" spc="5" dirty="0">
                <a:solidFill>
                  <a:srgbClr val="FFFFFF"/>
                </a:solidFill>
                <a:latin typeface="Carlito"/>
                <a:cs typeface="Carlito"/>
              </a:rPr>
              <a:t>Vergisi </a:t>
            </a:r>
            <a:r>
              <a:rPr sz="1600" b="1" spc="10" dirty="0">
                <a:solidFill>
                  <a:srgbClr val="FFFFFF"/>
                </a:solidFill>
                <a:latin typeface="Carlito"/>
                <a:cs typeface="Carlito"/>
              </a:rPr>
              <a:t>İndirimi veya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arlito"/>
                <a:cs typeface="Carlito"/>
              </a:rPr>
              <a:t>Muaﬁyeti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91527" y="2933881"/>
            <a:ext cx="695960" cy="589915"/>
            <a:chOff x="7091527" y="2933881"/>
            <a:chExt cx="695960" cy="589915"/>
          </a:xfrm>
        </p:grpSpPr>
        <p:sp>
          <p:nvSpPr>
            <p:cNvPr id="19" name="object 19"/>
            <p:cNvSpPr/>
            <p:nvPr/>
          </p:nvSpPr>
          <p:spPr>
            <a:xfrm>
              <a:off x="7091527" y="2933881"/>
              <a:ext cx="695858" cy="5897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9616" y="2964637"/>
              <a:ext cx="579234" cy="487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9617" y="2964624"/>
              <a:ext cx="579755" cy="487680"/>
            </a:xfrm>
            <a:custGeom>
              <a:avLst/>
              <a:gdLst/>
              <a:ahLst/>
              <a:cxnLst/>
              <a:rect l="l" t="t" r="r" b="b"/>
              <a:pathLst>
                <a:path w="579754" h="487679">
                  <a:moveTo>
                    <a:pt x="0" y="243598"/>
                  </a:moveTo>
                  <a:lnTo>
                    <a:pt x="144805" y="243598"/>
                  </a:lnTo>
                  <a:lnTo>
                    <a:pt x="144805" y="0"/>
                  </a:lnTo>
                  <a:lnTo>
                    <a:pt x="434428" y="0"/>
                  </a:lnTo>
                  <a:lnTo>
                    <a:pt x="434428" y="243598"/>
                  </a:lnTo>
                  <a:lnTo>
                    <a:pt x="579234" y="243598"/>
                  </a:lnTo>
                  <a:lnTo>
                    <a:pt x="289623" y="487197"/>
                  </a:lnTo>
                  <a:lnTo>
                    <a:pt x="0" y="243598"/>
                  </a:lnTo>
                  <a:close/>
                </a:path>
              </a:pathLst>
            </a:custGeom>
            <a:ln w="9728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716949" y="2933880"/>
            <a:ext cx="695960" cy="679450"/>
            <a:chOff x="2716949" y="2933880"/>
            <a:chExt cx="695960" cy="679450"/>
          </a:xfrm>
        </p:grpSpPr>
        <p:sp>
          <p:nvSpPr>
            <p:cNvPr id="23" name="object 23"/>
            <p:cNvSpPr/>
            <p:nvPr/>
          </p:nvSpPr>
          <p:spPr>
            <a:xfrm>
              <a:off x="2716949" y="2933880"/>
              <a:ext cx="695848" cy="67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73933" y="2964637"/>
              <a:ext cx="579234" cy="5745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73933" y="2964637"/>
              <a:ext cx="579755" cy="574675"/>
            </a:xfrm>
            <a:custGeom>
              <a:avLst/>
              <a:gdLst/>
              <a:ahLst/>
              <a:cxnLst/>
              <a:rect l="l" t="t" r="r" b="b"/>
              <a:pathLst>
                <a:path w="579754" h="574675">
                  <a:moveTo>
                    <a:pt x="0" y="287299"/>
                  </a:moveTo>
                  <a:lnTo>
                    <a:pt x="144805" y="287299"/>
                  </a:lnTo>
                  <a:lnTo>
                    <a:pt x="144805" y="0"/>
                  </a:lnTo>
                  <a:lnTo>
                    <a:pt x="434428" y="0"/>
                  </a:lnTo>
                  <a:lnTo>
                    <a:pt x="434428" y="287299"/>
                  </a:lnTo>
                  <a:lnTo>
                    <a:pt x="579234" y="287299"/>
                  </a:lnTo>
                  <a:lnTo>
                    <a:pt x="289623" y="574598"/>
                  </a:lnTo>
                  <a:lnTo>
                    <a:pt x="0" y="287299"/>
                  </a:lnTo>
                  <a:close/>
                </a:path>
              </a:pathLst>
            </a:custGeom>
            <a:ln w="9728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600" y="1170876"/>
            <a:ext cx="677164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2815">
              <a:lnSpc>
                <a:spcPct val="100000"/>
              </a:lnSpc>
              <a:spcBef>
                <a:spcPts val="100"/>
              </a:spcBef>
            </a:pPr>
            <a:r>
              <a:rPr sz="2300" spc="75" dirty="0"/>
              <a:t>ÜRETİMİ </a:t>
            </a:r>
            <a:r>
              <a:rPr sz="2300" spc="40" dirty="0"/>
              <a:t>BİRDEN </a:t>
            </a:r>
            <a:r>
              <a:rPr sz="2300" spc="-20" dirty="0"/>
              <a:t>FAZLA </a:t>
            </a:r>
            <a:r>
              <a:rPr sz="2300" spc="40" dirty="0"/>
              <a:t>ÜLKEDE  </a:t>
            </a:r>
            <a:r>
              <a:rPr sz="2300" spc="35" dirty="0"/>
              <a:t>GERÇEKLEŞTİRİLEN </a:t>
            </a:r>
            <a:r>
              <a:rPr sz="2300" spc="-25" dirty="0"/>
              <a:t>EŞYADA </a:t>
            </a:r>
            <a:r>
              <a:rPr sz="2300" spc="65" dirty="0"/>
              <a:t>MENŞE</a:t>
            </a:r>
            <a:r>
              <a:rPr sz="2300" spc="215" dirty="0"/>
              <a:t> </a:t>
            </a:r>
            <a:r>
              <a:rPr sz="2300" spc="60" dirty="0"/>
              <a:t>TESPİTİ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5165737" y="2108901"/>
            <a:ext cx="765810" cy="508000"/>
            <a:chOff x="5165737" y="2108901"/>
            <a:chExt cx="765810" cy="508000"/>
          </a:xfrm>
        </p:grpSpPr>
        <p:sp>
          <p:nvSpPr>
            <p:cNvPr id="4" name="object 4"/>
            <p:cNvSpPr/>
            <p:nvPr/>
          </p:nvSpPr>
          <p:spPr>
            <a:xfrm>
              <a:off x="5165737" y="2108901"/>
              <a:ext cx="765721" cy="507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5699" y="2138502"/>
              <a:ext cx="664603" cy="407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15699" y="2138502"/>
            <a:ext cx="664845" cy="407670"/>
          </a:xfrm>
          <a:prstGeom prst="rect">
            <a:avLst/>
          </a:prstGeom>
          <a:ln w="9690">
            <a:solidFill>
              <a:srgbClr val="F9A058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400"/>
              </a:spcBef>
            </a:pPr>
            <a:r>
              <a:rPr sz="2000" b="1" spc="15" dirty="0">
                <a:solidFill>
                  <a:srgbClr val="19459D"/>
                </a:solidFill>
                <a:latin typeface="Carlito"/>
                <a:cs typeface="Carlito"/>
              </a:rPr>
              <a:t>Eşya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13966" y="3098850"/>
            <a:ext cx="2369185" cy="448945"/>
            <a:chOff x="2013966" y="3098850"/>
            <a:chExt cx="2369185" cy="448945"/>
          </a:xfrm>
        </p:grpSpPr>
        <p:sp>
          <p:nvSpPr>
            <p:cNvPr id="8" name="object 8"/>
            <p:cNvSpPr/>
            <p:nvPr/>
          </p:nvSpPr>
          <p:spPr>
            <a:xfrm>
              <a:off x="2013966" y="3098850"/>
              <a:ext cx="2369108" cy="4484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3508" y="3129203"/>
              <a:ext cx="2269553" cy="3446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3508" y="3129203"/>
              <a:ext cx="2270125" cy="344805"/>
            </a:xfrm>
            <a:custGeom>
              <a:avLst/>
              <a:gdLst/>
              <a:ahLst/>
              <a:cxnLst/>
              <a:rect l="l" t="t" r="r" b="b"/>
              <a:pathLst>
                <a:path w="2270125" h="344804">
                  <a:moveTo>
                    <a:pt x="0" y="0"/>
                  </a:moveTo>
                  <a:lnTo>
                    <a:pt x="2269553" y="0"/>
                  </a:lnTo>
                  <a:lnTo>
                    <a:pt x="2269553" y="344601"/>
                  </a:lnTo>
                  <a:lnTo>
                    <a:pt x="0" y="344601"/>
                  </a:lnTo>
                  <a:lnTo>
                    <a:pt x="0" y="0"/>
                  </a:lnTo>
                  <a:close/>
                </a:path>
              </a:pathLst>
            </a:custGeom>
            <a:ln w="9690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82748" y="3163041"/>
            <a:ext cx="143764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-10" dirty="0">
                <a:solidFill>
                  <a:srgbClr val="C12026"/>
                </a:solidFill>
                <a:latin typeface="Times New Roman"/>
                <a:cs typeface="Times New Roman"/>
              </a:rPr>
              <a:t>Tekstil</a:t>
            </a:r>
            <a:r>
              <a:rPr sz="1600" b="1" spc="-50" dirty="0">
                <a:solidFill>
                  <a:srgbClr val="C12026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C12026"/>
                </a:solidFill>
                <a:latin typeface="Times New Roman"/>
                <a:cs typeface="Times New Roman"/>
              </a:rPr>
              <a:t>Ürünleri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97192" y="3094621"/>
            <a:ext cx="1645920" cy="444500"/>
            <a:chOff x="6697192" y="3094621"/>
            <a:chExt cx="1645920" cy="444500"/>
          </a:xfrm>
        </p:grpSpPr>
        <p:sp>
          <p:nvSpPr>
            <p:cNvPr id="13" name="object 13"/>
            <p:cNvSpPr/>
            <p:nvPr/>
          </p:nvSpPr>
          <p:spPr>
            <a:xfrm>
              <a:off x="6697192" y="3094621"/>
              <a:ext cx="1645691" cy="4442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46862" y="3124593"/>
              <a:ext cx="1546580" cy="3445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46875" y="3124593"/>
              <a:ext cx="1546860" cy="344805"/>
            </a:xfrm>
            <a:custGeom>
              <a:avLst/>
              <a:gdLst/>
              <a:ahLst/>
              <a:cxnLst/>
              <a:rect l="l" t="t" r="r" b="b"/>
              <a:pathLst>
                <a:path w="1546859" h="344804">
                  <a:moveTo>
                    <a:pt x="0" y="0"/>
                  </a:moveTo>
                  <a:lnTo>
                    <a:pt x="1546580" y="0"/>
                  </a:lnTo>
                  <a:lnTo>
                    <a:pt x="1546580" y="344601"/>
                  </a:lnTo>
                  <a:lnTo>
                    <a:pt x="0" y="344601"/>
                  </a:lnTo>
                  <a:lnTo>
                    <a:pt x="0" y="0"/>
                  </a:lnTo>
                  <a:close/>
                </a:path>
              </a:pathLst>
            </a:custGeom>
            <a:ln w="9690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78942" y="3158419"/>
            <a:ext cx="127952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C12026"/>
                </a:solidFill>
                <a:latin typeface="Times New Roman"/>
                <a:cs typeface="Times New Roman"/>
              </a:rPr>
              <a:t>Diğer</a:t>
            </a:r>
            <a:r>
              <a:rPr sz="1600" b="1" spc="-75" dirty="0">
                <a:solidFill>
                  <a:srgbClr val="C12026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C12026"/>
                </a:solidFill>
                <a:latin typeface="Times New Roman"/>
                <a:cs typeface="Times New Roman"/>
              </a:rPr>
              <a:t>Ürünler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91704" y="4118419"/>
            <a:ext cx="1726564" cy="1163955"/>
            <a:chOff x="1091704" y="4118419"/>
            <a:chExt cx="1726564" cy="1163955"/>
          </a:xfrm>
        </p:grpSpPr>
        <p:sp>
          <p:nvSpPr>
            <p:cNvPr id="18" name="object 18"/>
            <p:cNvSpPr/>
            <p:nvPr/>
          </p:nvSpPr>
          <p:spPr>
            <a:xfrm>
              <a:off x="1091704" y="4215714"/>
              <a:ext cx="1726069" cy="9561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7082" y="4118419"/>
              <a:ext cx="1438389" cy="1287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7082" y="5100358"/>
              <a:ext cx="1438389" cy="18145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3762" y="4247172"/>
              <a:ext cx="1620723" cy="85317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3764" y="4247184"/>
              <a:ext cx="1621155" cy="853440"/>
            </a:xfrm>
            <a:custGeom>
              <a:avLst/>
              <a:gdLst/>
              <a:ahLst/>
              <a:cxnLst/>
              <a:rect l="l" t="t" r="r" b="b"/>
              <a:pathLst>
                <a:path w="1621155" h="853439">
                  <a:moveTo>
                    <a:pt x="0" y="0"/>
                  </a:moveTo>
                  <a:lnTo>
                    <a:pt x="1620735" y="0"/>
                  </a:lnTo>
                  <a:lnTo>
                    <a:pt x="1620735" y="853160"/>
                  </a:lnTo>
                  <a:lnTo>
                    <a:pt x="0" y="853160"/>
                  </a:lnTo>
                  <a:lnTo>
                    <a:pt x="0" y="0"/>
                  </a:lnTo>
                  <a:close/>
                </a:path>
              </a:pathLst>
            </a:custGeom>
            <a:ln w="9690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88770" y="4389602"/>
            <a:ext cx="1325245" cy="5683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000" b="1" spc="15" dirty="0">
                <a:solidFill>
                  <a:srgbClr val="19459D"/>
                </a:solidFill>
                <a:latin typeface="Carlito"/>
                <a:cs typeface="Carlito"/>
              </a:rPr>
              <a:t>5 No.lu</a:t>
            </a:r>
            <a:r>
              <a:rPr sz="2000" b="1" spc="-8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2000" b="1" spc="15" dirty="0">
                <a:solidFill>
                  <a:srgbClr val="19459D"/>
                </a:solidFill>
                <a:latin typeface="Carlito"/>
                <a:cs typeface="Carlito"/>
              </a:rPr>
              <a:t>Ekte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500" b="1" spc="10" dirty="0">
                <a:solidFill>
                  <a:srgbClr val="FFFFFF"/>
                </a:solidFill>
                <a:latin typeface="Carlito"/>
                <a:cs typeface="Carlito"/>
              </a:rPr>
              <a:t>yer</a:t>
            </a:r>
            <a:r>
              <a:rPr sz="15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Carlito"/>
                <a:cs typeface="Carlito"/>
              </a:rPr>
              <a:t>alanlar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05822" y="4190339"/>
            <a:ext cx="1641475" cy="986155"/>
            <a:chOff x="3405822" y="4190339"/>
            <a:chExt cx="1641475" cy="986155"/>
          </a:xfrm>
        </p:grpSpPr>
        <p:sp>
          <p:nvSpPr>
            <p:cNvPr id="25" name="object 25"/>
            <p:cNvSpPr/>
            <p:nvPr/>
          </p:nvSpPr>
          <p:spPr>
            <a:xfrm>
              <a:off x="3405822" y="4190339"/>
              <a:ext cx="1641449" cy="9814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7731" y="5098605"/>
              <a:ext cx="1061869" cy="77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6088" y="4245444"/>
              <a:ext cx="1539151" cy="853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56088" y="4245444"/>
              <a:ext cx="1539240" cy="853440"/>
            </a:xfrm>
            <a:custGeom>
              <a:avLst/>
              <a:gdLst/>
              <a:ahLst/>
              <a:cxnLst/>
              <a:rect l="l" t="t" r="r" b="b"/>
              <a:pathLst>
                <a:path w="1539239" h="853439">
                  <a:moveTo>
                    <a:pt x="0" y="0"/>
                  </a:moveTo>
                  <a:lnTo>
                    <a:pt x="1539163" y="0"/>
                  </a:lnTo>
                  <a:lnTo>
                    <a:pt x="1539163" y="853160"/>
                  </a:lnTo>
                  <a:lnTo>
                    <a:pt x="0" y="853160"/>
                  </a:lnTo>
                  <a:lnTo>
                    <a:pt x="0" y="0"/>
                  </a:lnTo>
                  <a:close/>
                </a:path>
              </a:pathLst>
            </a:custGeom>
            <a:ln w="9690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56202" y="4501616"/>
            <a:ext cx="94488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5" dirty="0">
                <a:solidFill>
                  <a:srgbClr val="19459D"/>
                </a:solidFill>
                <a:latin typeface="Carlito"/>
                <a:cs typeface="Carlito"/>
              </a:rPr>
              <a:t>Diğerleri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945208" y="4194568"/>
            <a:ext cx="1426210" cy="977265"/>
            <a:chOff x="7945208" y="4194568"/>
            <a:chExt cx="1426210" cy="977265"/>
          </a:xfrm>
        </p:grpSpPr>
        <p:sp>
          <p:nvSpPr>
            <p:cNvPr id="31" name="object 31"/>
            <p:cNvSpPr/>
            <p:nvPr/>
          </p:nvSpPr>
          <p:spPr>
            <a:xfrm>
              <a:off x="7945208" y="4194568"/>
              <a:ext cx="1425702" cy="9772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6224" y="4226102"/>
              <a:ext cx="1323327" cy="87250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96224" y="4226102"/>
              <a:ext cx="1323340" cy="873125"/>
            </a:xfrm>
            <a:custGeom>
              <a:avLst/>
              <a:gdLst/>
              <a:ahLst/>
              <a:cxnLst/>
              <a:rect l="l" t="t" r="r" b="b"/>
              <a:pathLst>
                <a:path w="1323340" h="873125">
                  <a:moveTo>
                    <a:pt x="0" y="0"/>
                  </a:moveTo>
                  <a:lnTo>
                    <a:pt x="1323340" y="0"/>
                  </a:lnTo>
                  <a:lnTo>
                    <a:pt x="1323340" y="872502"/>
                  </a:lnTo>
                  <a:lnTo>
                    <a:pt x="0" y="872502"/>
                  </a:lnTo>
                  <a:lnTo>
                    <a:pt x="0" y="0"/>
                  </a:lnTo>
                  <a:close/>
                </a:path>
              </a:pathLst>
            </a:custGeom>
            <a:ln w="9690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296338" y="4530727"/>
            <a:ext cx="71501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Diğerleri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92228" y="4156493"/>
            <a:ext cx="1565910" cy="1091565"/>
            <a:chOff x="6092228" y="4156493"/>
            <a:chExt cx="1565910" cy="1091565"/>
          </a:xfrm>
        </p:grpSpPr>
        <p:sp>
          <p:nvSpPr>
            <p:cNvPr id="36" name="object 36"/>
            <p:cNvSpPr/>
            <p:nvPr/>
          </p:nvSpPr>
          <p:spPr>
            <a:xfrm>
              <a:off x="6092228" y="4194568"/>
              <a:ext cx="1565300" cy="10026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20675" y="4156493"/>
              <a:ext cx="1112636" cy="69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20675" y="5124957"/>
              <a:ext cx="1112636" cy="1230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42786" y="4226102"/>
              <a:ext cx="1462506" cy="8988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42799" y="4226102"/>
              <a:ext cx="1463040" cy="899160"/>
            </a:xfrm>
            <a:custGeom>
              <a:avLst/>
              <a:gdLst/>
              <a:ahLst/>
              <a:cxnLst/>
              <a:rect l="l" t="t" r="r" b="b"/>
              <a:pathLst>
                <a:path w="1463040" h="899160">
                  <a:moveTo>
                    <a:pt x="0" y="0"/>
                  </a:moveTo>
                  <a:lnTo>
                    <a:pt x="1462493" y="0"/>
                  </a:lnTo>
                  <a:lnTo>
                    <a:pt x="1462493" y="898855"/>
                  </a:lnTo>
                  <a:lnTo>
                    <a:pt x="0" y="898855"/>
                  </a:lnTo>
                  <a:lnTo>
                    <a:pt x="0" y="0"/>
                  </a:lnTo>
                  <a:close/>
                </a:path>
              </a:pathLst>
            </a:custGeom>
            <a:ln w="9690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78218" y="4430148"/>
            <a:ext cx="1000760" cy="490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01800"/>
              </a:lnSpc>
              <a:spcBef>
                <a:spcPts val="95"/>
              </a:spcBef>
            </a:pP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6 No.lu</a:t>
            </a:r>
            <a:r>
              <a:rPr sz="1500" b="1" spc="-7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Ekte  yer</a:t>
            </a:r>
            <a:r>
              <a:rPr sz="1500" b="1" spc="-3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alanlar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5707" y="5857900"/>
            <a:ext cx="1621155" cy="938530"/>
          </a:xfrm>
          <a:prstGeom prst="rect">
            <a:avLst/>
          </a:prstGeom>
          <a:ln w="25857">
            <a:solidFill>
              <a:srgbClr val="C96962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6675" marR="69850" algn="ctr">
              <a:lnSpc>
                <a:spcPct val="101800"/>
              </a:lnSpc>
              <a:spcBef>
                <a:spcPts val="25"/>
              </a:spcBef>
            </a:pP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Menşe</a:t>
            </a:r>
            <a:r>
              <a:rPr sz="1500" b="1" spc="-6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kazandıran  işlem ve </a:t>
            </a: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işçilik 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listesindeki  kurallara</a:t>
            </a:r>
            <a:r>
              <a:rPr sz="1500" b="1" spc="-15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tabi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80168" y="5857900"/>
            <a:ext cx="1617980" cy="952500"/>
          </a:xfrm>
          <a:custGeom>
            <a:avLst/>
            <a:gdLst/>
            <a:ahLst/>
            <a:cxnLst/>
            <a:rect l="l" t="t" r="r" b="b"/>
            <a:pathLst>
              <a:path w="1617979" h="952500">
                <a:moveTo>
                  <a:pt x="0" y="0"/>
                </a:moveTo>
                <a:lnTo>
                  <a:pt x="1617395" y="0"/>
                </a:lnTo>
                <a:lnTo>
                  <a:pt x="1617395" y="952398"/>
                </a:lnTo>
                <a:lnTo>
                  <a:pt x="0" y="952398"/>
                </a:lnTo>
                <a:lnTo>
                  <a:pt x="0" y="0"/>
                </a:lnTo>
                <a:close/>
              </a:path>
            </a:pathLst>
          </a:custGeom>
          <a:ln w="25857">
            <a:solidFill>
              <a:srgbClr val="C96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67363" y="5972368"/>
            <a:ext cx="1055370" cy="72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0795" algn="ctr">
              <a:lnSpc>
                <a:spcPct val="101800"/>
              </a:lnSpc>
              <a:spcBef>
                <a:spcPts val="95"/>
              </a:spcBef>
            </a:pPr>
            <a:r>
              <a:rPr sz="1500" b="1" spc="5" dirty="0">
                <a:solidFill>
                  <a:srgbClr val="19459D"/>
                </a:solidFill>
                <a:latin typeface="Carlito"/>
                <a:cs typeface="Carlito"/>
              </a:rPr>
              <a:t>Pozisyon  Değişikliği 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Kuralına</a:t>
            </a:r>
            <a:r>
              <a:rPr sz="1500" b="1" spc="-80" dirty="0">
                <a:solidFill>
                  <a:srgbClr val="19459D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19459D"/>
                </a:solidFill>
                <a:latin typeface="Carlito"/>
                <a:cs typeface="Carlito"/>
              </a:rPr>
              <a:t>tabi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79185" y="5824004"/>
            <a:ext cx="1654810" cy="996950"/>
          </a:xfrm>
          <a:prstGeom prst="rect">
            <a:avLst/>
          </a:prstGeom>
          <a:ln w="25857">
            <a:solidFill>
              <a:srgbClr val="50BAC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 marR="77470" algn="ctr">
              <a:lnSpc>
                <a:spcPct val="101800"/>
              </a:lnSpc>
              <a:spcBef>
                <a:spcPts val="250"/>
              </a:spcBef>
            </a:pP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Menşe</a:t>
            </a:r>
            <a:r>
              <a:rPr sz="1500" b="1" spc="-65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kazandıran  işlem ve </a:t>
            </a:r>
            <a:r>
              <a:rPr sz="1500" b="1" spc="5" dirty="0">
                <a:solidFill>
                  <a:srgbClr val="C12026"/>
                </a:solidFill>
                <a:latin typeface="Carlito"/>
                <a:cs typeface="Carlito"/>
              </a:rPr>
              <a:t>işçilik 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listesindeki  kurallara</a:t>
            </a:r>
            <a:r>
              <a:rPr sz="1500" b="1" spc="-15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tabi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94408" y="5814161"/>
            <a:ext cx="1745614" cy="996950"/>
          </a:xfrm>
          <a:custGeom>
            <a:avLst/>
            <a:gdLst/>
            <a:ahLst/>
            <a:cxnLst/>
            <a:rect l="l" t="t" r="r" b="b"/>
            <a:pathLst>
              <a:path w="1745615" h="996950">
                <a:moveTo>
                  <a:pt x="0" y="0"/>
                </a:moveTo>
                <a:lnTo>
                  <a:pt x="1745030" y="0"/>
                </a:lnTo>
                <a:lnTo>
                  <a:pt x="1745030" y="996556"/>
                </a:lnTo>
                <a:lnTo>
                  <a:pt x="0" y="996556"/>
                </a:lnTo>
                <a:lnTo>
                  <a:pt x="0" y="0"/>
                </a:lnTo>
                <a:close/>
              </a:path>
            </a:pathLst>
          </a:custGeom>
          <a:ln w="25857">
            <a:solidFill>
              <a:srgbClr val="50B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836062" y="5950714"/>
            <a:ext cx="1660525" cy="72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1800"/>
              </a:lnSpc>
              <a:spcBef>
                <a:spcPts val="95"/>
              </a:spcBef>
            </a:pPr>
            <a:r>
              <a:rPr sz="1500" b="1" spc="5" dirty="0">
                <a:solidFill>
                  <a:srgbClr val="C12026"/>
                </a:solidFill>
                <a:latin typeface="Carlito"/>
                <a:cs typeface="Carlito"/>
              </a:rPr>
              <a:t>Güm.Kan.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19.Mad.  </a:t>
            </a:r>
            <a:r>
              <a:rPr sz="1500" b="1" spc="5" dirty="0">
                <a:solidFill>
                  <a:srgbClr val="C12026"/>
                </a:solidFill>
                <a:latin typeface="Carlito"/>
                <a:cs typeface="Carlito"/>
              </a:rPr>
              <a:t>esaslı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işlem ve</a:t>
            </a:r>
            <a:r>
              <a:rPr sz="1500" b="1" spc="-65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00" b="1" spc="5" dirty="0">
                <a:solidFill>
                  <a:srgbClr val="C12026"/>
                </a:solidFill>
                <a:latin typeface="Carlito"/>
                <a:cs typeface="Carlito"/>
              </a:rPr>
              <a:t>işçilik 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kuralına</a:t>
            </a:r>
            <a:r>
              <a:rPr sz="1500" b="1" spc="-10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tabi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188472" y="2544649"/>
            <a:ext cx="964565" cy="698500"/>
            <a:chOff x="4188472" y="2544649"/>
            <a:chExt cx="964565" cy="698500"/>
          </a:xfrm>
        </p:grpSpPr>
        <p:sp>
          <p:nvSpPr>
            <p:cNvPr id="49" name="object 49"/>
            <p:cNvSpPr/>
            <p:nvPr/>
          </p:nvSpPr>
          <p:spPr>
            <a:xfrm>
              <a:off x="4188472" y="2544649"/>
              <a:ext cx="964567" cy="69804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44034" y="2583637"/>
              <a:ext cx="654050" cy="396875"/>
            </a:xfrm>
            <a:custGeom>
              <a:avLst/>
              <a:gdLst/>
              <a:ahLst/>
              <a:cxnLst/>
              <a:rect l="l" t="t" r="r" b="b"/>
              <a:pathLst>
                <a:path w="654050" h="396875">
                  <a:moveTo>
                    <a:pt x="653529" y="0"/>
                  </a:moveTo>
                  <a:lnTo>
                    <a:pt x="0" y="396570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10900" y="2890240"/>
              <a:ext cx="130175" cy="110489"/>
            </a:xfrm>
            <a:custGeom>
              <a:avLst/>
              <a:gdLst/>
              <a:ahLst/>
              <a:cxnLst/>
              <a:rect l="l" t="t" r="r" b="b"/>
              <a:pathLst>
                <a:path w="130175" h="110489">
                  <a:moveTo>
                    <a:pt x="69278" y="0"/>
                  </a:moveTo>
                  <a:lnTo>
                    <a:pt x="0" y="110083"/>
                  </a:lnTo>
                  <a:lnTo>
                    <a:pt x="129628" y="99466"/>
                  </a:lnTo>
                  <a:lnTo>
                    <a:pt x="69278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840522" y="3610744"/>
            <a:ext cx="1176655" cy="753110"/>
            <a:chOff x="1840522" y="3610744"/>
            <a:chExt cx="1176655" cy="753110"/>
          </a:xfrm>
        </p:grpSpPr>
        <p:sp>
          <p:nvSpPr>
            <p:cNvPr id="53" name="object 53"/>
            <p:cNvSpPr/>
            <p:nvPr/>
          </p:nvSpPr>
          <p:spPr>
            <a:xfrm>
              <a:off x="1840522" y="3610744"/>
              <a:ext cx="1176082" cy="75303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7951" y="3652558"/>
              <a:ext cx="865505" cy="447675"/>
            </a:xfrm>
            <a:custGeom>
              <a:avLst/>
              <a:gdLst/>
              <a:ahLst/>
              <a:cxnLst/>
              <a:rect l="l" t="t" r="r" b="b"/>
              <a:pathLst>
                <a:path w="865505" h="447675">
                  <a:moveTo>
                    <a:pt x="865149" y="0"/>
                  </a:moveTo>
                  <a:lnTo>
                    <a:pt x="0" y="447548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63508" y="4012793"/>
              <a:ext cx="130175" cy="105410"/>
            </a:xfrm>
            <a:custGeom>
              <a:avLst/>
              <a:gdLst/>
              <a:ahLst/>
              <a:cxnLst/>
              <a:rect l="l" t="t" r="r" b="b"/>
              <a:pathLst>
                <a:path w="130175" h="105410">
                  <a:moveTo>
                    <a:pt x="76606" y="0"/>
                  </a:moveTo>
                  <a:lnTo>
                    <a:pt x="0" y="105117"/>
                  </a:lnTo>
                  <a:lnTo>
                    <a:pt x="130060" y="103327"/>
                  </a:lnTo>
                  <a:lnTo>
                    <a:pt x="76606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422751" y="3614975"/>
            <a:ext cx="1134110" cy="2407285"/>
            <a:chOff x="3422751" y="3614975"/>
            <a:chExt cx="1134110" cy="2407285"/>
          </a:xfrm>
        </p:grpSpPr>
        <p:sp>
          <p:nvSpPr>
            <p:cNvPr id="57" name="object 57"/>
            <p:cNvSpPr/>
            <p:nvPr/>
          </p:nvSpPr>
          <p:spPr>
            <a:xfrm>
              <a:off x="3422751" y="3614975"/>
              <a:ext cx="1023782" cy="7488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80168" y="3652558"/>
              <a:ext cx="713105" cy="445134"/>
            </a:xfrm>
            <a:custGeom>
              <a:avLst/>
              <a:gdLst/>
              <a:ahLst/>
              <a:cxnLst/>
              <a:rect l="l" t="t" r="r" b="b"/>
              <a:pathLst>
                <a:path w="713104" h="445135">
                  <a:moveTo>
                    <a:pt x="0" y="0"/>
                  </a:moveTo>
                  <a:lnTo>
                    <a:pt x="712812" y="444830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96384" y="4006977"/>
              <a:ext cx="129539" cy="111125"/>
            </a:xfrm>
            <a:custGeom>
              <a:avLst/>
              <a:gdLst/>
              <a:ahLst/>
              <a:cxnLst/>
              <a:rect l="l" t="t" r="r" b="b"/>
              <a:pathLst>
                <a:path w="129539" h="111125">
                  <a:moveTo>
                    <a:pt x="61595" y="0"/>
                  </a:moveTo>
                  <a:lnTo>
                    <a:pt x="0" y="98704"/>
                  </a:lnTo>
                  <a:lnTo>
                    <a:pt x="129501" y="110947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16552" y="5176050"/>
              <a:ext cx="439977" cy="8461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35602" y="5198262"/>
              <a:ext cx="0" cy="541655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0"/>
                  </a:moveTo>
                  <a:lnTo>
                    <a:pt x="0" y="541312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77423" y="5662003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344" y="0"/>
                  </a:moveTo>
                  <a:lnTo>
                    <a:pt x="0" y="0"/>
                  </a:lnTo>
                  <a:lnTo>
                    <a:pt x="58178" y="116344"/>
                  </a:lnTo>
                  <a:lnTo>
                    <a:pt x="116344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734743" y="5218367"/>
            <a:ext cx="440055" cy="770255"/>
            <a:chOff x="1734743" y="5218367"/>
            <a:chExt cx="440055" cy="770255"/>
          </a:xfrm>
        </p:grpSpPr>
        <p:sp>
          <p:nvSpPr>
            <p:cNvPr id="64" name="object 64"/>
            <p:cNvSpPr/>
            <p:nvPr/>
          </p:nvSpPr>
          <p:spPr>
            <a:xfrm>
              <a:off x="1734743" y="5218367"/>
              <a:ext cx="439977" cy="76996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54504" y="5242547"/>
              <a:ext cx="0" cy="464184"/>
            </a:xfrm>
            <a:custGeom>
              <a:avLst/>
              <a:gdLst/>
              <a:ahLst/>
              <a:cxnLst/>
              <a:rect l="l" t="t" r="r" b="b"/>
              <a:pathLst>
                <a:path h="464185">
                  <a:moveTo>
                    <a:pt x="0" y="0"/>
                  </a:moveTo>
                  <a:lnTo>
                    <a:pt x="0" y="463740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96325" y="562872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344" y="0"/>
                  </a:moveTo>
                  <a:lnTo>
                    <a:pt x="0" y="0"/>
                  </a:lnTo>
                  <a:lnTo>
                    <a:pt x="58178" y="116344"/>
                  </a:lnTo>
                  <a:lnTo>
                    <a:pt x="116344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6680275" y="5180291"/>
            <a:ext cx="440055" cy="850900"/>
            <a:chOff x="6680275" y="5180291"/>
            <a:chExt cx="440055" cy="850900"/>
          </a:xfrm>
        </p:grpSpPr>
        <p:sp>
          <p:nvSpPr>
            <p:cNvPr id="68" name="object 68"/>
            <p:cNvSpPr/>
            <p:nvPr/>
          </p:nvSpPr>
          <p:spPr>
            <a:xfrm>
              <a:off x="6680275" y="5180291"/>
              <a:ext cx="439977" cy="8503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00874" y="5204142"/>
              <a:ext cx="0" cy="541655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0"/>
                  </a:moveTo>
                  <a:lnTo>
                    <a:pt x="0" y="541299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42696" y="5667883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344" y="0"/>
                  </a:moveTo>
                  <a:lnTo>
                    <a:pt x="0" y="0"/>
                  </a:lnTo>
                  <a:lnTo>
                    <a:pt x="58178" y="116344"/>
                  </a:lnTo>
                  <a:lnTo>
                    <a:pt x="116344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6011849" y="2557344"/>
            <a:ext cx="2868930" cy="3435350"/>
            <a:chOff x="6011849" y="2557344"/>
            <a:chExt cx="2868930" cy="3435350"/>
          </a:xfrm>
        </p:grpSpPr>
        <p:sp>
          <p:nvSpPr>
            <p:cNvPr id="72" name="object 72"/>
            <p:cNvSpPr/>
            <p:nvPr/>
          </p:nvSpPr>
          <p:spPr>
            <a:xfrm>
              <a:off x="6011849" y="2557344"/>
              <a:ext cx="1099945" cy="6726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65507" y="2598077"/>
              <a:ext cx="792480" cy="371475"/>
            </a:xfrm>
            <a:custGeom>
              <a:avLst/>
              <a:gdLst/>
              <a:ahLst/>
              <a:cxnLst/>
              <a:rect l="l" t="t" r="r" b="b"/>
              <a:pathLst>
                <a:path w="792479" h="371475">
                  <a:moveTo>
                    <a:pt x="0" y="0"/>
                  </a:moveTo>
                  <a:lnTo>
                    <a:pt x="792200" y="371335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62788" y="2883827"/>
              <a:ext cx="130175" cy="105410"/>
            </a:xfrm>
            <a:custGeom>
              <a:avLst/>
              <a:gdLst/>
              <a:ahLst/>
              <a:cxnLst/>
              <a:rect l="l" t="t" r="r" b="b"/>
              <a:pathLst>
                <a:path w="130175" h="105410">
                  <a:moveTo>
                    <a:pt x="49377" y="0"/>
                  </a:moveTo>
                  <a:lnTo>
                    <a:pt x="0" y="105346"/>
                  </a:lnTo>
                  <a:lnTo>
                    <a:pt x="130035" y="102044"/>
                  </a:lnTo>
                  <a:lnTo>
                    <a:pt x="49377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44894" y="3517680"/>
              <a:ext cx="896877" cy="74880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95947" y="3556774"/>
              <a:ext cx="589915" cy="442595"/>
            </a:xfrm>
            <a:custGeom>
              <a:avLst/>
              <a:gdLst/>
              <a:ahLst/>
              <a:cxnLst/>
              <a:rect l="l" t="t" r="r" b="b"/>
              <a:pathLst>
                <a:path w="589915" h="442595">
                  <a:moveTo>
                    <a:pt x="589457" y="0"/>
                  </a:moveTo>
                  <a:lnTo>
                    <a:pt x="0" y="442087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64934" y="3905796"/>
              <a:ext cx="128270" cy="116839"/>
            </a:xfrm>
            <a:custGeom>
              <a:avLst/>
              <a:gdLst/>
              <a:ahLst/>
              <a:cxnLst/>
              <a:rect l="l" t="t" r="r" b="b"/>
              <a:pathLst>
                <a:path w="128270" h="116839">
                  <a:moveTo>
                    <a:pt x="58166" y="0"/>
                  </a:moveTo>
                  <a:lnTo>
                    <a:pt x="0" y="116344"/>
                  </a:lnTo>
                  <a:lnTo>
                    <a:pt x="127965" y="93065"/>
                  </a:lnTo>
                  <a:lnTo>
                    <a:pt x="58166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63293" y="3517680"/>
              <a:ext cx="901109" cy="74880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23542" y="3556774"/>
              <a:ext cx="589915" cy="442595"/>
            </a:xfrm>
            <a:custGeom>
              <a:avLst/>
              <a:gdLst/>
              <a:ahLst/>
              <a:cxnLst/>
              <a:rect l="l" t="t" r="r" b="b"/>
              <a:pathLst>
                <a:path w="589915" h="442595">
                  <a:moveTo>
                    <a:pt x="0" y="0"/>
                  </a:moveTo>
                  <a:lnTo>
                    <a:pt x="589457" y="442099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316061" y="3905796"/>
              <a:ext cx="128270" cy="116839"/>
            </a:xfrm>
            <a:custGeom>
              <a:avLst/>
              <a:gdLst/>
              <a:ahLst/>
              <a:cxnLst/>
              <a:rect l="l" t="t" r="r" b="b"/>
              <a:pathLst>
                <a:path w="128270" h="116839">
                  <a:moveTo>
                    <a:pt x="69799" y="0"/>
                  </a:moveTo>
                  <a:lnTo>
                    <a:pt x="0" y="93078"/>
                  </a:lnTo>
                  <a:lnTo>
                    <a:pt x="127965" y="116344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40191" y="5180290"/>
              <a:ext cx="439977" cy="81226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59914" y="5204142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564"/>
                  </a:lnTo>
                </a:path>
              </a:pathLst>
            </a:custGeom>
            <a:ln w="38785">
              <a:solidFill>
                <a:srgbClr val="8A79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01735" y="5633148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116344" y="0"/>
                  </a:moveTo>
                  <a:lnTo>
                    <a:pt x="0" y="0"/>
                  </a:lnTo>
                  <a:lnTo>
                    <a:pt x="58178" y="116344"/>
                  </a:lnTo>
                  <a:lnTo>
                    <a:pt x="116344" y="0"/>
                  </a:lnTo>
                  <a:close/>
                </a:path>
              </a:pathLst>
            </a:custGeom>
            <a:solidFill>
              <a:srgbClr val="8A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4542" y="1440764"/>
            <a:ext cx="434340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5080" indent="-211454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TÜRKİYE’NİN </a:t>
            </a:r>
            <a:r>
              <a:rPr spc="65" dirty="0"/>
              <a:t>TERCİHLİ  </a:t>
            </a:r>
            <a:r>
              <a:rPr spc="60" dirty="0"/>
              <a:t>TİCARET</a:t>
            </a:r>
            <a:r>
              <a:rPr spc="85" dirty="0"/>
              <a:t> </a:t>
            </a:r>
            <a:r>
              <a:rPr spc="45" dirty="0"/>
              <a:t>POLİTİKASI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381605"/>
            <a:ext cx="9106535" cy="40474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1-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Gümrük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Birliğine dahil </a:t>
            </a:r>
            <a:r>
              <a:rPr sz="1500" spc="5" dirty="0">
                <a:solidFill>
                  <a:srgbClr val="F6B034"/>
                </a:solidFill>
                <a:latin typeface="Arial"/>
                <a:cs typeface="Arial"/>
              </a:rPr>
              <a:t>eşyanın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AB </a:t>
            </a:r>
            <a:r>
              <a:rPr sz="1500" spc="15" dirty="0">
                <a:solidFill>
                  <a:srgbClr val="F6B034"/>
                </a:solidFill>
                <a:latin typeface="Arial"/>
                <a:cs typeface="Arial"/>
              </a:rPr>
              <a:t>ile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ticaretinde </a:t>
            </a: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gümrük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vergisini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6B034"/>
                </a:solidFill>
                <a:latin typeface="Arial"/>
                <a:cs typeface="Arial"/>
              </a:rPr>
              <a:t>kaldırmıştır.</a:t>
            </a:r>
            <a:endParaRPr sz="1500">
              <a:latin typeface="Arial"/>
              <a:cs typeface="Arial"/>
            </a:endParaRPr>
          </a:p>
          <a:p>
            <a:pPr marL="264160" marR="5715" indent="-252095">
              <a:lnSpc>
                <a:spcPct val="116700"/>
              </a:lnSpc>
              <a:spcBef>
                <a:spcPts val="285"/>
              </a:spcBef>
              <a:buChar char="•"/>
              <a:tabLst>
                <a:tab pos="264160" algn="l"/>
                <a:tab pos="264795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Sanayi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işlenmiş tarım ürünleri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arasındaki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ticarette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kuralına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olmuştur.</a:t>
            </a:r>
            <a:endParaRPr sz="1500">
              <a:latin typeface="Arial"/>
              <a:cs typeface="Arial"/>
            </a:endParaRPr>
          </a:p>
          <a:p>
            <a:pPr marL="264160" marR="5715" indent="-252095">
              <a:lnSpc>
                <a:spcPct val="116700"/>
              </a:lnSpc>
              <a:spcBef>
                <a:spcPts val="284"/>
              </a:spcBef>
              <a:buChar char="•"/>
              <a:tabLst>
                <a:tab pos="264160" algn="l"/>
                <a:tab pos="264795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türden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arasındaki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dolaşımda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gösteren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A.TR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Belgesi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konu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</a:t>
            </a:r>
            <a:r>
              <a:rPr sz="1500" spc="3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alınmamaktadır.</a:t>
            </a:r>
            <a:endParaRPr sz="1500">
              <a:latin typeface="Arial"/>
              <a:cs typeface="Arial"/>
            </a:endParaRPr>
          </a:p>
          <a:p>
            <a:pPr marL="264160" marR="5715" indent="-252095">
              <a:lnSpc>
                <a:spcPct val="116700"/>
              </a:lnSpc>
              <a:spcBef>
                <a:spcPts val="280"/>
              </a:spcBef>
            </a:pP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2- </a:t>
            </a:r>
            <a:r>
              <a:rPr sz="1500" spc="-30" dirty="0">
                <a:solidFill>
                  <a:srgbClr val="F6B034"/>
                </a:solidFill>
                <a:latin typeface="Arial"/>
                <a:cs typeface="Arial"/>
              </a:rPr>
              <a:t>Tarım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ürünleri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ve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Avrupa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Kömür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ve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Çelik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Topluluğu </a:t>
            </a:r>
            <a:r>
              <a:rPr sz="1500" spc="-30" dirty="0">
                <a:solidFill>
                  <a:srgbClr val="F6B034"/>
                </a:solidFill>
                <a:latin typeface="Arial"/>
                <a:cs typeface="Arial"/>
              </a:rPr>
              <a:t>(AKÇT)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ürünleri </a:t>
            </a: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gümrük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birliğinin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kapsamı </a:t>
            </a:r>
            <a:r>
              <a:rPr sz="1500" spc="15" dirty="0">
                <a:solidFill>
                  <a:srgbClr val="F6B034"/>
                </a:solidFill>
                <a:latin typeface="Arial"/>
                <a:cs typeface="Arial"/>
              </a:rPr>
              <a:t>dışında 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bırakılmıştır.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585"/>
              </a:spcBef>
              <a:buChar char="•"/>
              <a:tabLst>
                <a:tab pos="264160" algn="l"/>
                <a:tab pos="264795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arasındaki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esasına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değil,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esasına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dayanmaktadır.</a:t>
            </a:r>
            <a:endParaRPr sz="1500">
              <a:latin typeface="Arial"/>
              <a:cs typeface="Arial"/>
            </a:endParaRPr>
          </a:p>
          <a:p>
            <a:pPr marL="264160" marR="6350" indent="-252095">
              <a:lnSpc>
                <a:spcPct val="116700"/>
              </a:lnSpc>
              <a:spcBef>
                <a:spcPts val="280"/>
              </a:spcBef>
              <a:buChar char="•"/>
              <a:tabLst>
                <a:tab pos="264160" algn="l"/>
                <a:tab pos="264795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türden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anlaşmalarla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kurallar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çerçevesinde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menşeli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EUR.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1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 </a:t>
            </a:r>
            <a:r>
              <a:rPr sz="1500" spc="3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eşliğinde ithal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 halinde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rejimden</a:t>
            </a:r>
            <a:r>
              <a:rPr sz="1500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faydalanır.</a:t>
            </a:r>
            <a:endParaRPr sz="1500">
              <a:latin typeface="Arial"/>
              <a:cs typeface="Arial"/>
            </a:endParaRPr>
          </a:p>
          <a:p>
            <a:pPr marL="264160" marR="5080" indent="-252095">
              <a:lnSpc>
                <a:spcPct val="116700"/>
              </a:lnSpc>
              <a:spcBef>
                <a:spcPts val="285"/>
              </a:spcBef>
            </a:pP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3-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Türkiye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AB </a:t>
            </a:r>
            <a:r>
              <a:rPr sz="1500" spc="15" dirty="0">
                <a:solidFill>
                  <a:srgbClr val="F6B034"/>
                </a:solidFill>
                <a:latin typeface="Arial"/>
                <a:cs typeface="Arial"/>
              </a:rPr>
              <a:t>ile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ticarette, </a:t>
            </a:r>
            <a:r>
              <a:rPr sz="1500" spc="15" dirty="0">
                <a:solidFill>
                  <a:srgbClr val="F6B034"/>
                </a:solidFill>
                <a:latin typeface="Arial"/>
                <a:cs typeface="Arial"/>
              </a:rPr>
              <a:t>yapılan düzenlemelere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ek olarak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ticaret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politikasını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AB’nin ticaret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politikası </a:t>
            </a:r>
            <a:r>
              <a:rPr sz="1500" spc="15" dirty="0">
                <a:solidFill>
                  <a:srgbClr val="F6B034"/>
                </a:solidFill>
                <a:latin typeface="Arial"/>
                <a:cs typeface="Arial"/>
              </a:rPr>
              <a:t>ile 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uyumlu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hale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getirme yükümlülüğü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altına</a:t>
            </a:r>
            <a:r>
              <a:rPr sz="1500" spc="-114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girmiştir.</a:t>
            </a:r>
            <a:endParaRPr sz="1500">
              <a:latin typeface="Arial"/>
              <a:cs typeface="Arial"/>
            </a:endParaRPr>
          </a:p>
          <a:p>
            <a:pPr marL="264160" marR="6350" indent="-252095">
              <a:lnSpc>
                <a:spcPct val="116700"/>
              </a:lnSpc>
              <a:spcBef>
                <a:spcPts val="284"/>
              </a:spcBef>
              <a:buChar char="•"/>
              <a:tabLst>
                <a:tab pos="264160" algn="l"/>
                <a:tab pos="264795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Ayrıca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taraflı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taviz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verilmesi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esasına dayalı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Genelleştirilmiş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Tercihler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Sistemini 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(GTS)</a:t>
            </a:r>
            <a:r>
              <a:rPr sz="1500" spc="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uygulamaya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koymuştur.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989" y="2167813"/>
            <a:ext cx="7058659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835" marR="5080" indent="-120777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MEVZUATIMIZDA </a:t>
            </a:r>
            <a:r>
              <a:rPr spc="65" dirty="0"/>
              <a:t>TERCİHLİ MENŞEYE  </a:t>
            </a:r>
            <a:r>
              <a:rPr spc="60" dirty="0"/>
              <a:t>İLİŞKİN</a:t>
            </a:r>
            <a:r>
              <a:rPr spc="95" dirty="0"/>
              <a:t> </a:t>
            </a:r>
            <a:r>
              <a:rPr spc="70" dirty="0"/>
              <a:t>DÜZENLEMELER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108654"/>
            <a:ext cx="4271010" cy="22167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1-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Karşılıklı </a:t>
            </a:r>
            <a:r>
              <a:rPr sz="1500" spc="-25" dirty="0">
                <a:solidFill>
                  <a:srgbClr val="F6B034"/>
                </a:solidFill>
                <a:latin typeface="Arial"/>
                <a:cs typeface="Arial"/>
              </a:rPr>
              <a:t>Taviz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Verilmesi </a:t>
            </a:r>
            <a:r>
              <a:rPr sz="1500" spc="-5" dirty="0">
                <a:solidFill>
                  <a:srgbClr val="F6B034"/>
                </a:solidFill>
                <a:latin typeface="Arial"/>
                <a:cs typeface="Arial"/>
              </a:rPr>
              <a:t>Esasına</a:t>
            </a:r>
            <a:r>
              <a:rPr sz="1500" spc="14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Dayananlar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585"/>
              </a:spcBef>
              <a:buChar char="-"/>
              <a:tabLst>
                <a:tab pos="264160" algn="l"/>
                <a:tab pos="264795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Anlaşmaları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585"/>
              </a:spcBef>
              <a:buChar char="-"/>
              <a:tabLst>
                <a:tab pos="264160" algn="l"/>
                <a:tab pos="264795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Birliği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95" dirty="0">
                <a:solidFill>
                  <a:srgbClr val="58595B"/>
                </a:solidFill>
                <a:latin typeface="Arial"/>
                <a:cs typeface="Arial"/>
              </a:rPr>
              <a:t>Tarım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r>
              <a:rPr sz="1500" spc="229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Ticareti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585"/>
              </a:spcBef>
              <a:buChar char="-"/>
              <a:tabLst>
                <a:tab pos="264160" algn="l"/>
                <a:tab pos="264795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Avrupa Birliği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AKÇT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Ürünleri</a:t>
            </a:r>
            <a:r>
              <a:rPr sz="1500" spc="1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Ticareti</a:t>
            </a:r>
            <a:endParaRPr sz="15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580"/>
              </a:spcBef>
              <a:buChar char="-"/>
              <a:tabLst>
                <a:tab pos="264160" algn="l"/>
                <a:tab pos="264795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Türkiye-İran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Tercihli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</a:t>
            </a:r>
            <a:r>
              <a:rPr sz="15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Anlaşması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2- </a:t>
            </a:r>
            <a:r>
              <a:rPr sz="1500" spc="-50" dirty="0">
                <a:solidFill>
                  <a:srgbClr val="F6B034"/>
                </a:solidFill>
                <a:latin typeface="Arial"/>
                <a:cs typeface="Arial"/>
              </a:rPr>
              <a:t>Tek </a:t>
            </a:r>
            <a:r>
              <a:rPr sz="1500" spc="-20" dirty="0">
                <a:solidFill>
                  <a:srgbClr val="F6B034"/>
                </a:solidFill>
                <a:latin typeface="Arial"/>
                <a:cs typeface="Arial"/>
              </a:rPr>
              <a:t>Taraflı </a:t>
            </a:r>
            <a:r>
              <a:rPr sz="1500" spc="-25" dirty="0">
                <a:solidFill>
                  <a:srgbClr val="F6B034"/>
                </a:solidFill>
                <a:latin typeface="Arial"/>
                <a:cs typeface="Arial"/>
              </a:rPr>
              <a:t>Taviz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Verilmesi </a:t>
            </a:r>
            <a:r>
              <a:rPr sz="1500" spc="-5" dirty="0">
                <a:solidFill>
                  <a:srgbClr val="F6B034"/>
                </a:solidFill>
                <a:latin typeface="Arial"/>
                <a:cs typeface="Arial"/>
              </a:rPr>
              <a:t>Esasına</a:t>
            </a:r>
            <a:r>
              <a:rPr sz="1500" spc="21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Dayananlar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64160" algn="l"/>
              </a:tabLst>
            </a:pP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	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Genelleştirilmiş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Tercihler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Sistemi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9341" y="2394762"/>
            <a:ext cx="447357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MENŞE</a:t>
            </a:r>
            <a:r>
              <a:rPr spc="60" dirty="0"/>
              <a:t> </a:t>
            </a:r>
            <a:r>
              <a:rPr spc="40" dirty="0"/>
              <a:t>KÜMÜLASYONU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324573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1308" y="3112439"/>
            <a:ext cx="8926195" cy="153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Aralarında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Alanı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oluşturan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anlaşmaya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taraf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ülkelerin,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birbirleri menşeli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girdileri 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sınırsız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ölçüde kullanmalarına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olanak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tanıyan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sistemdir.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116700"/>
              </a:lnSpc>
              <a:spcBef>
                <a:spcPts val="1415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kümülasyonu;</a:t>
            </a: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taraf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ülkenin,</a:t>
            </a: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taraf</a:t>
            </a: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ülkelere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“menşeli</a:t>
            </a:r>
            <a:r>
              <a:rPr sz="1500" b="1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maddeler”</a:t>
            </a:r>
            <a:r>
              <a:rPr sz="1500" b="1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</a:t>
            </a: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sadece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“yetersiz</a:t>
            </a:r>
            <a:r>
              <a:rPr sz="1500" b="1" spc="-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işçilik  ve işlemin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ötesinde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işlem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yapmak”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suretiyle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ettiği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nihai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ürünü, kendi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ülkesi menşeli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tercihli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etmesini</a:t>
            </a:r>
            <a:r>
              <a:rPr sz="1500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sağlamaktadır.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996" y="395914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479" y="1728761"/>
            <a:ext cx="728345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50" marR="5080" indent="-2165985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SERBEST </a:t>
            </a:r>
            <a:r>
              <a:rPr spc="60" dirty="0"/>
              <a:t>TİCARET </a:t>
            </a:r>
            <a:r>
              <a:rPr spc="70" dirty="0"/>
              <a:t>ANLAŞMAMIZ </a:t>
            </a:r>
            <a:r>
              <a:rPr spc="-90" dirty="0"/>
              <a:t>(STA)  </a:t>
            </a:r>
            <a:r>
              <a:rPr dirty="0"/>
              <a:t>OLAN</a:t>
            </a:r>
            <a:r>
              <a:rPr spc="100" dirty="0"/>
              <a:t> </a:t>
            </a:r>
            <a:r>
              <a:rPr spc="30" dirty="0"/>
              <a:t>ÜLKELER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8128" y="2732417"/>
            <a:ext cx="2851785" cy="4144010"/>
          </a:xfrm>
          <a:prstGeom prst="rect">
            <a:avLst/>
          </a:prstGeom>
          <a:ln w="12700">
            <a:solidFill>
              <a:srgbClr val="F6B03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0"/>
              </a:spcBef>
            </a:pPr>
            <a:r>
              <a:rPr sz="1500" b="1" spc="-5" dirty="0">
                <a:solidFill>
                  <a:srgbClr val="F6B034"/>
                </a:solidFill>
                <a:latin typeface="Arial"/>
                <a:cs typeface="Arial"/>
              </a:rPr>
              <a:t>ÇAPRAZ</a:t>
            </a:r>
            <a:r>
              <a:rPr sz="1500" b="1" spc="-1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F6B034"/>
                </a:solidFill>
                <a:latin typeface="Arial"/>
                <a:cs typeface="Arial"/>
              </a:rPr>
              <a:t>KÜMÜLASYON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26670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(PAMK-PAAMK-BBMK)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EFTA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(PAMK-PAAMK)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</a:t>
            </a:r>
            <a:r>
              <a:rPr sz="1500" spc="-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(PAMK-PAAMK-BBMK)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Bosna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Hersek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(BBMK)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Karadağ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(BBMK)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Tunus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İsrail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Arnavutluk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(BBMK)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Suriye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Mısır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Sırbistan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(BBMK)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Filistin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Fas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  <a:p>
            <a:pPr marL="266065" indent="-180340">
              <a:lnSpc>
                <a:spcPct val="100000"/>
              </a:lnSpc>
              <a:spcBef>
                <a:spcPts val="300"/>
              </a:spcBef>
              <a:buChar char="•"/>
              <a:tabLst>
                <a:tab pos="26670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Ürdün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(PAAMK)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5515" y="2732417"/>
            <a:ext cx="2851785" cy="3140075"/>
          </a:xfrm>
          <a:prstGeom prst="rect">
            <a:avLst/>
          </a:prstGeom>
          <a:ln w="12700">
            <a:solidFill>
              <a:srgbClr val="F6B03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50"/>
              </a:spcBef>
            </a:pPr>
            <a:r>
              <a:rPr sz="1500" b="1" spc="10" dirty="0">
                <a:solidFill>
                  <a:srgbClr val="F6B034"/>
                </a:solidFill>
                <a:latin typeface="Arial"/>
                <a:cs typeface="Arial"/>
              </a:rPr>
              <a:t>İKİLİ</a:t>
            </a:r>
            <a:r>
              <a:rPr sz="1500" b="1" spc="-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F6B034"/>
                </a:solidFill>
                <a:latin typeface="Arial"/>
                <a:cs typeface="Arial"/>
              </a:rPr>
              <a:t>KÜMÜLASYON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1150"/>
              </a:spcBef>
              <a:buChar char="•"/>
              <a:tabLst>
                <a:tab pos="265430" algn="l"/>
              </a:tabLst>
            </a:pP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Gürcistan 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Makedonya </a:t>
            </a:r>
            <a:r>
              <a:rPr sz="1500" spc="80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0"/>
              </a:spcBef>
              <a:buChar char="•"/>
              <a:tabLst>
                <a:tab pos="26543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Şili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Güney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Kore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Malezya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Morityus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0"/>
              </a:spcBef>
              <a:buChar char="•"/>
              <a:tabLst>
                <a:tab pos="26543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Moldova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Lanka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STA</a:t>
            </a:r>
            <a:endParaRPr sz="1500">
              <a:latin typeface="Arial"/>
              <a:cs typeface="Arial"/>
            </a:endParaRPr>
          </a:p>
          <a:p>
            <a:pPr marL="264795" indent="-180975">
              <a:lnSpc>
                <a:spcPct val="100000"/>
              </a:lnSpc>
              <a:spcBef>
                <a:spcPts val="585"/>
              </a:spcBef>
              <a:buChar char="•"/>
              <a:tabLst>
                <a:tab pos="26543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İran 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58595B"/>
                </a:solidFill>
                <a:latin typeface="Arial"/>
                <a:cs typeface="Arial"/>
              </a:rPr>
              <a:t>TTA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501" y="833043"/>
            <a:ext cx="601535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855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TERCİHLİ TİCARETTE  </a:t>
            </a:r>
            <a:r>
              <a:rPr spc="70" dirty="0"/>
              <a:t>GÜMRÜK </a:t>
            </a:r>
            <a:r>
              <a:rPr spc="30" dirty="0"/>
              <a:t>VERGİSİ</a:t>
            </a:r>
            <a:r>
              <a:rPr spc="85" dirty="0"/>
              <a:t> </a:t>
            </a:r>
            <a:r>
              <a:rPr spc="35" dirty="0"/>
              <a:t>UYGULAMASI</a:t>
            </a:r>
          </a:p>
        </p:txBody>
      </p:sp>
      <p:sp>
        <p:nvSpPr>
          <p:cNvPr id="3" name="object 3"/>
          <p:cNvSpPr/>
          <p:nvPr/>
        </p:nvSpPr>
        <p:spPr>
          <a:xfrm>
            <a:off x="684000" y="1868777"/>
            <a:ext cx="9323997" cy="5013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448" y="537848"/>
            <a:ext cx="9560852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8380" marR="5080" indent="-996315">
              <a:lnSpc>
                <a:spcPct val="100000"/>
              </a:lnSpc>
              <a:spcBef>
                <a:spcPts val="100"/>
              </a:spcBef>
            </a:pPr>
            <a:r>
              <a:rPr sz="4000" spc="35" dirty="0"/>
              <a:t>ÇAPRAZ </a:t>
            </a:r>
            <a:r>
              <a:rPr sz="4000" spc="65" dirty="0"/>
              <a:t>KÜMÜLASYOM </a:t>
            </a:r>
            <a:r>
              <a:rPr sz="4000" spc="90" dirty="0"/>
              <a:t>SİSTEMİ  </a:t>
            </a:r>
            <a:r>
              <a:rPr sz="4000" spc="40" dirty="0"/>
              <a:t>(PAMK-PAAMK-BBMK</a:t>
            </a:r>
            <a:r>
              <a:rPr spc="40" dirty="0"/>
              <a:t>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09681" y="3957726"/>
            <a:ext cx="1873250" cy="1217930"/>
            <a:chOff x="4309681" y="3957726"/>
            <a:chExt cx="1873250" cy="1217930"/>
          </a:xfrm>
        </p:grpSpPr>
        <p:sp>
          <p:nvSpPr>
            <p:cNvPr id="4" name="object 4"/>
            <p:cNvSpPr/>
            <p:nvPr/>
          </p:nvSpPr>
          <p:spPr>
            <a:xfrm>
              <a:off x="4335653" y="3983693"/>
              <a:ext cx="1821103" cy="116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2699" y="3970743"/>
              <a:ext cx="1847214" cy="1191895"/>
            </a:xfrm>
            <a:custGeom>
              <a:avLst/>
              <a:gdLst/>
              <a:ahLst/>
              <a:cxnLst/>
              <a:rect l="l" t="t" r="r" b="b"/>
              <a:pathLst>
                <a:path w="1847214" h="1191895">
                  <a:moveTo>
                    <a:pt x="0" y="0"/>
                  </a:moveTo>
                  <a:lnTo>
                    <a:pt x="1846999" y="0"/>
                  </a:lnTo>
                  <a:lnTo>
                    <a:pt x="1846999" y="1191399"/>
                  </a:lnTo>
                  <a:lnTo>
                    <a:pt x="0" y="1191399"/>
                  </a:lnTo>
                  <a:lnTo>
                    <a:pt x="0" y="0"/>
                  </a:lnTo>
                  <a:close/>
                </a:path>
              </a:pathLst>
            </a:custGeom>
            <a:ln w="25895">
              <a:solidFill>
                <a:srgbClr val="7B9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65906" y="2168702"/>
            <a:ext cx="3738245" cy="1102360"/>
          </a:xfrm>
          <a:prstGeom prst="rect">
            <a:avLst/>
          </a:prstGeom>
          <a:ln w="25895">
            <a:solidFill>
              <a:srgbClr val="C96962"/>
            </a:solidFill>
          </a:ln>
        </p:spPr>
        <p:txBody>
          <a:bodyPr vert="horz" wrap="square" lIns="0" tIns="239395" rIns="0" bIns="0" rtlCol="0">
            <a:spAutoFit/>
          </a:bodyPr>
          <a:lstStyle/>
          <a:p>
            <a:pPr marL="7620" algn="ctr">
              <a:lnSpc>
                <a:spcPts val="2915"/>
              </a:lnSpc>
              <a:spcBef>
                <a:spcPts val="1885"/>
              </a:spcBef>
            </a:pPr>
            <a:r>
              <a:rPr sz="2450" b="1" spc="-5" dirty="0">
                <a:solidFill>
                  <a:srgbClr val="EE322D"/>
                </a:solidFill>
                <a:latin typeface="Carlito"/>
                <a:cs typeface="Carlito"/>
              </a:rPr>
              <a:t>AVRUPA</a:t>
            </a:r>
            <a:r>
              <a:rPr sz="2450" b="1" spc="-10" dirty="0">
                <a:solidFill>
                  <a:srgbClr val="EE322D"/>
                </a:solidFill>
                <a:latin typeface="Carlito"/>
                <a:cs typeface="Carlito"/>
              </a:rPr>
              <a:t> </a:t>
            </a:r>
            <a:r>
              <a:rPr sz="2450" b="1" spc="-5" dirty="0">
                <a:solidFill>
                  <a:srgbClr val="EE322D"/>
                </a:solidFill>
                <a:latin typeface="Carlito"/>
                <a:cs typeface="Carlito"/>
              </a:rPr>
              <a:t>BİRLİĞİ</a:t>
            </a:r>
            <a:endParaRPr sz="2450">
              <a:latin typeface="Carlito"/>
              <a:cs typeface="Carlito"/>
            </a:endParaRPr>
          </a:p>
          <a:p>
            <a:pPr marL="5715" algn="ctr">
              <a:lnSpc>
                <a:spcPts val="1895"/>
              </a:lnSpc>
            </a:pPr>
            <a:r>
              <a:rPr sz="1600" b="1" spc="10" dirty="0">
                <a:solidFill>
                  <a:srgbClr val="EE322D"/>
                </a:solidFill>
                <a:latin typeface="Carlito"/>
                <a:cs typeface="Carlito"/>
              </a:rPr>
              <a:t>(28</a:t>
            </a:r>
            <a:r>
              <a:rPr sz="1600" b="1" dirty="0">
                <a:solidFill>
                  <a:srgbClr val="EE322D"/>
                </a:solidFill>
                <a:latin typeface="Carlito"/>
                <a:cs typeface="Carlito"/>
              </a:rPr>
              <a:t> </a:t>
            </a:r>
            <a:r>
              <a:rPr sz="1600" b="1" spc="10" dirty="0">
                <a:solidFill>
                  <a:srgbClr val="EE322D"/>
                </a:solidFill>
                <a:latin typeface="Carlito"/>
                <a:cs typeface="Carlito"/>
              </a:rPr>
              <a:t>ÜLKE)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5010" y="2490800"/>
            <a:ext cx="1538605" cy="4051935"/>
          </a:xfrm>
          <a:custGeom>
            <a:avLst/>
            <a:gdLst/>
            <a:ahLst/>
            <a:cxnLst/>
            <a:rect l="l" t="t" r="r" b="b"/>
            <a:pathLst>
              <a:path w="1538605" h="4051934">
                <a:moveTo>
                  <a:pt x="0" y="256412"/>
                </a:moveTo>
                <a:lnTo>
                  <a:pt x="4131" y="210321"/>
                </a:lnTo>
                <a:lnTo>
                  <a:pt x="16041" y="166940"/>
                </a:lnTo>
                <a:lnTo>
                  <a:pt x="35006" y="126994"/>
                </a:lnTo>
                <a:lnTo>
                  <a:pt x="60303" y="91207"/>
                </a:lnTo>
                <a:lnTo>
                  <a:pt x="91207" y="60303"/>
                </a:lnTo>
                <a:lnTo>
                  <a:pt x="126994" y="35006"/>
                </a:lnTo>
                <a:lnTo>
                  <a:pt x="166940" y="16041"/>
                </a:lnTo>
                <a:lnTo>
                  <a:pt x="210321" y="4131"/>
                </a:lnTo>
                <a:lnTo>
                  <a:pt x="256413" y="0"/>
                </a:lnTo>
                <a:lnTo>
                  <a:pt x="1282039" y="0"/>
                </a:lnTo>
                <a:lnTo>
                  <a:pt x="1328131" y="4131"/>
                </a:lnTo>
                <a:lnTo>
                  <a:pt x="1371512" y="16041"/>
                </a:lnTo>
                <a:lnTo>
                  <a:pt x="1411458" y="35006"/>
                </a:lnTo>
                <a:lnTo>
                  <a:pt x="1447245" y="60303"/>
                </a:lnTo>
                <a:lnTo>
                  <a:pt x="1478149" y="91207"/>
                </a:lnTo>
                <a:lnTo>
                  <a:pt x="1503445" y="126994"/>
                </a:lnTo>
                <a:lnTo>
                  <a:pt x="1522411" y="166940"/>
                </a:lnTo>
                <a:lnTo>
                  <a:pt x="1534321" y="210321"/>
                </a:lnTo>
                <a:lnTo>
                  <a:pt x="1538452" y="256412"/>
                </a:lnTo>
                <a:lnTo>
                  <a:pt x="1538452" y="3795280"/>
                </a:lnTo>
                <a:lnTo>
                  <a:pt x="1534321" y="3841372"/>
                </a:lnTo>
                <a:lnTo>
                  <a:pt x="1522411" y="3884753"/>
                </a:lnTo>
                <a:lnTo>
                  <a:pt x="1503445" y="3924699"/>
                </a:lnTo>
                <a:lnTo>
                  <a:pt x="1478149" y="3960486"/>
                </a:lnTo>
                <a:lnTo>
                  <a:pt x="1447245" y="3991390"/>
                </a:lnTo>
                <a:lnTo>
                  <a:pt x="1411458" y="4016686"/>
                </a:lnTo>
                <a:lnTo>
                  <a:pt x="1371512" y="4035652"/>
                </a:lnTo>
                <a:lnTo>
                  <a:pt x="1328131" y="4047562"/>
                </a:lnTo>
                <a:lnTo>
                  <a:pt x="1282039" y="4051693"/>
                </a:lnTo>
                <a:lnTo>
                  <a:pt x="256413" y="4051693"/>
                </a:lnTo>
                <a:lnTo>
                  <a:pt x="210321" y="4047562"/>
                </a:lnTo>
                <a:lnTo>
                  <a:pt x="166940" y="4035652"/>
                </a:lnTo>
                <a:lnTo>
                  <a:pt x="126994" y="4016686"/>
                </a:lnTo>
                <a:lnTo>
                  <a:pt x="91207" y="3991390"/>
                </a:lnTo>
                <a:lnTo>
                  <a:pt x="60303" y="3960486"/>
                </a:lnTo>
                <a:lnTo>
                  <a:pt x="35006" y="3924699"/>
                </a:lnTo>
                <a:lnTo>
                  <a:pt x="16041" y="3884753"/>
                </a:lnTo>
                <a:lnTo>
                  <a:pt x="4131" y="3841372"/>
                </a:lnTo>
                <a:lnTo>
                  <a:pt x="0" y="3795280"/>
                </a:lnTo>
                <a:lnTo>
                  <a:pt x="0" y="256412"/>
                </a:lnTo>
                <a:close/>
              </a:path>
            </a:pathLst>
          </a:custGeom>
          <a:ln w="25895">
            <a:solidFill>
              <a:srgbClr val="50B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2900" y="2988883"/>
            <a:ext cx="1435137" cy="852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1499"/>
              </a:lnSpc>
              <a:spcBef>
                <a:spcPts val="100"/>
              </a:spcBef>
            </a:pPr>
            <a:r>
              <a:rPr sz="1800" b="1" i="1" spc="15" dirty="0">
                <a:solidFill>
                  <a:srgbClr val="EE322D"/>
                </a:solidFill>
                <a:latin typeface="Carlito"/>
                <a:cs typeface="Carlito"/>
              </a:rPr>
              <a:t>BATI  BALKAN  ÜLKELERİ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667" y="4206100"/>
            <a:ext cx="1022350" cy="12579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20345" marR="212090" indent="-2540">
              <a:lnSpc>
                <a:spcPct val="100899"/>
              </a:lnSpc>
              <a:spcBef>
                <a:spcPts val="115"/>
              </a:spcBef>
              <a:buSzPct val="93750"/>
              <a:buFont typeface="Arial"/>
              <a:buChar char="•"/>
              <a:tabLst>
                <a:tab pos="292100" algn="l"/>
              </a:tabLst>
            </a:pPr>
            <a:r>
              <a:rPr sz="1600" spc="-20" dirty="0">
                <a:solidFill>
                  <a:srgbClr val="19459D"/>
                </a:solidFill>
                <a:latin typeface="Trebuchet MS"/>
                <a:cs typeface="Trebuchet MS"/>
              </a:rPr>
              <a:t>Bosna  </a:t>
            </a:r>
            <a:r>
              <a:rPr sz="1600" spc="-55" dirty="0">
                <a:solidFill>
                  <a:srgbClr val="19459D"/>
                </a:solidFill>
                <a:latin typeface="Trebuchet MS"/>
                <a:cs typeface="Trebuchet MS"/>
              </a:rPr>
              <a:t>Harsek</a:t>
            </a:r>
            <a:endParaRPr sz="1600">
              <a:latin typeface="Trebuchet MS"/>
              <a:cs typeface="Trebuchet MS"/>
            </a:endParaRPr>
          </a:p>
          <a:p>
            <a:pPr marL="205104" indent="-74295">
              <a:lnSpc>
                <a:spcPct val="100000"/>
              </a:lnSpc>
              <a:spcBef>
                <a:spcPts val="15"/>
              </a:spcBef>
              <a:buSzPct val="93750"/>
              <a:buFont typeface="Arial"/>
              <a:buChar char="•"/>
              <a:tabLst>
                <a:tab pos="205740" algn="l"/>
              </a:tabLst>
            </a:pPr>
            <a:r>
              <a:rPr sz="1600" spc="-55" dirty="0">
                <a:solidFill>
                  <a:srgbClr val="19459D"/>
                </a:solidFill>
                <a:latin typeface="Trebuchet MS"/>
                <a:cs typeface="Trebuchet MS"/>
              </a:rPr>
              <a:t>Karabağ</a:t>
            </a:r>
            <a:endParaRPr sz="1600">
              <a:latin typeface="Trebuchet MS"/>
              <a:cs typeface="Trebuchet MS"/>
            </a:endParaRPr>
          </a:p>
          <a:p>
            <a:pPr marL="181610" indent="-73660">
              <a:lnSpc>
                <a:spcPct val="100000"/>
              </a:lnSpc>
              <a:spcBef>
                <a:spcPts val="15"/>
              </a:spcBef>
              <a:buSzPct val="93750"/>
              <a:buFont typeface="Arial"/>
              <a:buChar char="•"/>
              <a:tabLst>
                <a:tab pos="182245" algn="l"/>
              </a:tabLst>
            </a:pPr>
            <a:r>
              <a:rPr sz="1600" spc="-55" dirty="0">
                <a:solidFill>
                  <a:srgbClr val="19459D"/>
                </a:solidFill>
                <a:latin typeface="Trebuchet MS"/>
                <a:cs typeface="Trebuchet MS"/>
              </a:rPr>
              <a:t>Sırbistan</a:t>
            </a:r>
            <a:endParaRPr sz="1600">
              <a:latin typeface="Trebuchet MS"/>
              <a:cs typeface="Trebuchet MS"/>
            </a:endParaRPr>
          </a:p>
          <a:p>
            <a:pPr marL="85725" indent="-73660">
              <a:lnSpc>
                <a:spcPct val="100000"/>
              </a:lnSpc>
              <a:spcBef>
                <a:spcPts val="15"/>
              </a:spcBef>
              <a:buSzPct val="93750"/>
              <a:buFont typeface="Arial"/>
              <a:buChar char="•"/>
              <a:tabLst>
                <a:tab pos="86360" algn="l"/>
              </a:tabLst>
            </a:pPr>
            <a:r>
              <a:rPr sz="1600" spc="-50" dirty="0">
                <a:solidFill>
                  <a:srgbClr val="19459D"/>
                </a:solidFill>
                <a:latin typeface="Trebuchet MS"/>
                <a:cs typeface="Trebuchet MS"/>
              </a:rPr>
              <a:t>Arnavutluk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48994" y="2422994"/>
            <a:ext cx="1513205" cy="3034665"/>
          </a:xfrm>
          <a:custGeom>
            <a:avLst/>
            <a:gdLst/>
            <a:ahLst/>
            <a:cxnLst/>
            <a:rect l="l" t="t" r="r" b="b"/>
            <a:pathLst>
              <a:path w="1513204" h="3034665">
                <a:moveTo>
                  <a:pt x="0" y="252171"/>
                </a:moveTo>
                <a:lnTo>
                  <a:pt x="4062" y="206843"/>
                </a:lnTo>
                <a:lnTo>
                  <a:pt x="15776" y="164181"/>
                </a:lnTo>
                <a:lnTo>
                  <a:pt x="34429" y="124896"/>
                </a:lnTo>
                <a:lnTo>
                  <a:pt x="59308" y="89701"/>
                </a:lnTo>
                <a:lnTo>
                  <a:pt x="89701" y="59308"/>
                </a:lnTo>
                <a:lnTo>
                  <a:pt x="124896" y="34429"/>
                </a:lnTo>
                <a:lnTo>
                  <a:pt x="164181" y="15776"/>
                </a:lnTo>
                <a:lnTo>
                  <a:pt x="206843" y="4062"/>
                </a:lnTo>
                <a:lnTo>
                  <a:pt x="252171" y="0"/>
                </a:lnTo>
                <a:lnTo>
                  <a:pt x="1260856" y="0"/>
                </a:lnTo>
                <a:lnTo>
                  <a:pt x="1306183" y="4062"/>
                </a:lnTo>
                <a:lnTo>
                  <a:pt x="1348845" y="15776"/>
                </a:lnTo>
                <a:lnTo>
                  <a:pt x="1388130" y="34429"/>
                </a:lnTo>
                <a:lnTo>
                  <a:pt x="1423325" y="59308"/>
                </a:lnTo>
                <a:lnTo>
                  <a:pt x="1453719" y="89701"/>
                </a:lnTo>
                <a:lnTo>
                  <a:pt x="1478597" y="124896"/>
                </a:lnTo>
                <a:lnTo>
                  <a:pt x="1497250" y="164181"/>
                </a:lnTo>
                <a:lnTo>
                  <a:pt x="1508964" y="206843"/>
                </a:lnTo>
                <a:lnTo>
                  <a:pt x="1513027" y="252171"/>
                </a:lnTo>
                <a:lnTo>
                  <a:pt x="1513027" y="2782354"/>
                </a:lnTo>
                <a:lnTo>
                  <a:pt x="1508964" y="2827685"/>
                </a:lnTo>
                <a:lnTo>
                  <a:pt x="1497250" y="2870350"/>
                </a:lnTo>
                <a:lnTo>
                  <a:pt x="1478597" y="2909637"/>
                </a:lnTo>
                <a:lnTo>
                  <a:pt x="1453719" y="2944834"/>
                </a:lnTo>
                <a:lnTo>
                  <a:pt x="1423325" y="2975228"/>
                </a:lnTo>
                <a:lnTo>
                  <a:pt x="1388130" y="3000108"/>
                </a:lnTo>
                <a:lnTo>
                  <a:pt x="1348845" y="3018761"/>
                </a:lnTo>
                <a:lnTo>
                  <a:pt x="1306183" y="3030475"/>
                </a:lnTo>
                <a:lnTo>
                  <a:pt x="1260856" y="3034538"/>
                </a:lnTo>
                <a:lnTo>
                  <a:pt x="252171" y="3034538"/>
                </a:lnTo>
                <a:lnTo>
                  <a:pt x="206843" y="3030475"/>
                </a:lnTo>
                <a:lnTo>
                  <a:pt x="164181" y="3018761"/>
                </a:lnTo>
                <a:lnTo>
                  <a:pt x="124896" y="3000108"/>
                </a:lnTo>
                <a:lnTo>
                  <a:pt x="89701" y="2975228"/>
                </a:lnTo>
                <a:lnTo>
                  <a:pt x="59308" y="2944834"/>
                </a:lnTo>
                <a:lnTo>
                  <a:pt x="34429" y="2909637"/>
                </a:lnTo>
                <a:lnTo>
                  <a:pt x="15776" y="2870350"/>
                </a:lnTo>
                <a:lnTo>
                  <a:pt x="4062" y="2827685"/>
                </a:lnTo>
                <a:lnTo>
                  <a:pt x="0" y="2782354"/>
                </a:lnTo>
                <a:lnTo>
                  <a:pt x="0" y="252171"/>
                </a:lnTo>
                <a:close/>
              </a:path>
            </a:pathLst>
          </a:custGeom>
          <a:ln w="25895">
            <a:solidFill>
              <a:srgbClr val="50B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2700" y="2528960"/>
            <a:ext cx="1378634" cy="224163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 algn="ctr">
              <a:lnSpc>
                <a:spcPts val="2140"/>
              </a:lnSpc>
              <a:spcBef>
                <a:spcPts val="220"/>
              </a:spcBef>
            </a:pPr>
            <a:r>
              <a:rPr sz="1800" b="1" i="1" spc="15" dirty="0">
                <a:solidFill>
                  <a:srgbClr val="EE322D"/>
                </a:solidFill>
                <a:latin typeface="Carlito"/>
                <a:cs typeface="Carlito"/>
              </a:rPr>
              <a:t>AKDENİZ  ÜLKELERİ</a:t>
            </a:r>
            <a:endParaRPr sz="1800" dirty="0">
              <a:latin typeface="Carlito"/>
              <a:cs typeface="Carlito"/>
            </a:endParaRPr>
          </a:p>
          <a:p>
            <a:pPr marL="175260" marR="168275" indent="-635" algn="ctr">
              <a:lnSpc>
                <a:spcPts val="2140"/>
              </a:lnSpc>
              <a:spcBef>
                <a:spcPts val="105"/>
              </a:spcBef>
            </a:pPr>
            <a:r>
              <a:rPr sz="1800" spc="-65" dirty="0">
                <a:solidFill>
                  <a:srgbClr val="19459D"/>
                </a:solidFill>
                <a:latin typeface="Trebuchet MS"/>
                <a:cs typeface="Trebuchet MS"/>
              </a:rPr>
              <a:t>Fas  </a:t>
            </a:r>
            <a:r>
              <a:rPr sz="1800" spc="-50" dirty="0">
                <a:solidFill>
                  <a:srgbClr val="19459D"/>
                </a:solidFill>
                <a:latin typeface="Trebuchet MS"/>
                <a:cs typeface="Trebuchet MS"/>
              </a:rPr>
              <a:t>Tunus</a:t>
            </a:r>
            <a:endParaRPr sz="1800" dirty="0">
              <a:latin typeface="Trebuchet MS"/>
              <a:cs typeface="Trebuchet MS"/>
            </a:endParaRPr>
          </a:p>
          <a:p>
            <a:pPr marL="162560" marR="154305" indent="-635" algn="ctr">
              <a:lnSpc>
                <a:spcPts val="2140"/>
              </a:lnSpc>
              <a:spcBef>
                <a:spcPts val="105"/>
              </a:spcBef>
            </a:pPr>
            <a:r>
              <a:rPr sz="1800" spc="5" dirty="0">
                <a:solidFill>
                  <a:srgbClr val="19459D"/>
                </a:solidFill>
                <a:latin typeface="Trebuchet MS"/>
                <a:cs typeface="Trebuchet MS"/>
              </a:rPr>
              <a:t>Mısır  </a:t>
            </a:r>
            <a:r>
              <a:rPr sz="1800" spc="-30" dirty="0">
                <a:solidFill>
                  <a:srgbClr val="19459D"/>
                </a:solidFill>
                <a:latin typeface="Trebuchet MS"/>
                <a:cs typeface="Trebuchet MS"/>
              </a:rPr>
              <a:t>Ürd</a:t>
            </a:r>
            <a:r>
              <a:rPr sz="1800" spc="-20" dirty="0">
                <a:solidFill>
                  <a:srgbClr val="19459D"/>
                </a:solidFill>
                <a:latin typeface="Trebuchet MS"/>
                <a:cs typeface="Trebuchet MS"/>
              </a:rPr>
              <a:t>ün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85" dirty="0">
                <a:solidFill>
                  <a:srgbClr val="19459D"/>
                </a:solidFill>
                <a:latin typeface="Trebuchet MS"/>
                <a:cs typeface="Trebuchet MS"/>
              </a:rPr>
              <a:t>Filistin</a:t>
            </a:r>
            <a:endParaRPr sz="1800" dirty="0">
              <a:latin typeface="Trebuchet MS"/>
              <a:cs typeface="Trebuchet MS"/>
            </a:endParaRPr>
          </a:p>
          <a:p>
            <a:pPr marL="110489" marR="104139" algn="ctr">
              <a:lnSpc>
                <a:spcPts val="2140"/>
              </a:lnSpc>
              <a:spcBef>
                <a:spcPts val="170"/>
              </a:spcBef>
            </a:pPr>
            <a:r>
              <a:rPr sz="1800" spc="-15" dirty="0">
                <a:solidFill>
                  <a:srgbClr val="19459D"/>
                </a:solidFill>
                <a:latin typeface="Trebuchet MS"/>
                <a:cs typeface="Trebuchet MS"/>
              </a:rPr>
              <a:t>Suriye*  </a:t>
            </a:r>
            <a:r>
              <a:rPr sz="1800" spc="-65" dirty="0">
                <a:solidFill>
                  <a:srgbClr val="19459D"/>
                </a:solidFill>
                <a:latin typeface="Trebuchet MS"/>
                <a:cs typeface="Trebuchet MS"/>
              </a:rPr>
              <a:t>İsrail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44865" y="6118682"/>
            <a:ext cx="966469" cy="678180"/>
          </a:xfrm>
          <a:custGeom>
            <a:avLst/>
            <a:gdLst/>
            <a:ahLst/>
            <a:cxnLst/>
            <a:rect l="l" t="t" r="r" b="b"/>
            <a:pathLst>
              <a:path w="966470" h="678179">
                <a:moveTo>
                  <a:pt x="0" y="113017"/>
                </a:moveTo>
                <a:lnTo>
                  <a:pt x="8881" y="69024"/>
                </a:lnTo>
                <a:lnTo>
                  <a:pt x="33100" y="33100"/>
                </a:lnTo>
                <a:lnTo>
                  <a:pt x="69024" y="8881"/>
                </a:lnTo>
                <a:lnTo>
                  <a:pt x="113017" y="0"/>
                </a:lnTo>
                <a:lnTo>
                  <a:pt x="853287" y="0"/>
                </a:lnTo>
                <a:lnTo>
                  <a:pt x="897280" y="8881"/>
                </a:lnTo>
                <a:lnTo>
                  <a:pt x="933203" y="33100"/>
                </a:lnTo>
                <a:lnTo>
                  <a:pt x="957423" y="69024"/>
                </a:lnTo>
                <a:lnTo>
                  <a:pt x="966304" y="113017"/>
                </a:lnTo>
                <a:lnTo>
                  <a:pt x="966304" y="565086"/>
                </a:lnTo>
                <a:lnTo>
                  <a:pt x="957423" y="609079"/>
                </a:lnTo>
                <a:lnTo>
                  <a:pt x="933203" y="645002"/>
                </a:lnTo>
                <a:lnTo>
                  <a:pt x="897280" y="669222"/>
                </a:lnTo>
                <a:lnTo>
                  <a:pt x="853287" y="678103"/>
                </a:lnTo>
                <a:lnTo>
                  <a:pt x="113017" y="678103"/>
                </a:lnTo>
                <a:lnTo>
                  <a:pt x="69024" y="669222"/>
                </a:lnTo>
                <a:lnTo>
                  <a:pt x="33100" y="645002"/>
                </a:lnTo>
                <a:lnTo>
                  <a:pt x="8881" y="609079"/>
                </a:lnTo>
                <a:lnTo>
                  <a:pt x="0" y="565086"/>
                </a:lnTo>
                <a:lnTo>
                  <a:pt x="0" y="113017"/>
                </a:lnTo>
                <a:close/>
              </a:path>
            </a:pathLst>
          </a:custGeom>
          <a:ln w="25895">
            <a:solidFill>
              <a:srgbClr val="50B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83360" y="6165319"/>
            <a:ext cx="695960" cy="5772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64769">
              <a:lnSpc>
                <a:spcPts val="2140"/>
              </a:lnSpc>
              <a:spcBef>
                <a:spcPts val="220"/>
              </a:spcBef>
            </a:pPr>
            <a:r>
              <a:rPr sz="1800" spc="-65" dirty="0">
                <a:solidFill>
                  <a:srgbClr val="EE322D"/>
                </a:solidFill>
                <a:latin typeface="Trebuchet MS"/>
                <a:cs typeface="Trebuchet MS"/>
              </a:rPr>
              <a:t>Faroe  Adaları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10956" y="5169332"/>
            <a:ext cx="487680" cy="1072515"/>
            <a:chOff x="8010956" y="5169332"/>
            <a:chExt cx="487680" cy="1072515"/>
          </a:xfrm>
        </p:grpSpPr>
        <p:sp>
          <p:nvSpPr>
            <p:cNvPr id="15" name="object 15"/>
            <p:cNvSpPr/>
            <p:nvPr/>
          </p:nvSpPr>
          <p:spPr>
            <a:xfrm>
              <a:off x="8010956" y="5169332"/>
              <a:ext cx="487387" cy="1072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0290" y="5203240"/>
              <a:ext cx="368719" cy="966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0291" y="5203240"/>
              <a:ext cx="368935" cy="966469"/>
            </a:xfrm>
            <a:custGeom>
              <a:avLst/>
              <a:gdLst/>
              <a:ahLst/>
              <a:cxnLst/>
              <a:rect l="l" t="t" r="r" b="b"/>
              <a:pathLst>
                <a:path w="368934" h="966470">
                  <a:moveTo>
                    <a:pt x="0" y="184365"/>
                  </a:moveTo>
                  <a:lnTo>
                    <a:pt x="184365" y="0"/>
                  </a:lnTo>
                  <a:lnTo>
                    <a:pt x="368719" y="184365"/>
                  </a:lnTo>
                  <a:lnTo>
                    <a:pt x="276542" y="184365"/>
                  </a:lnTo>
                  <a:lnTo>
                    <a:pt x="276542" y="781951"/>
                  </a:lnTo>
                  <a:lnTo>
                    <a:pt x="368719" y="781951"/>
                  </a:lnTo>
                  <a:lnTo>
                    <a:pt x="184365" y="966304"/>
                  </a:lnTo>
                  <a:lnTo>
                    <a:pt x="0" y="781951"/>
                  </a:lnTo>
                  <a:lnTo>
                    <a:pt x="92176" y="781951"/>
                  </a:lnTo>
                  <a:lnTo>
                    <a:pt x="92176" y="184365"/>
                  </a:lnTo>
                  <a:lnTo>
                    <a:pt x="0" y="184365"/>
                  </a:lnTo>
                  <a:close/>
                </a:path>
              </a:pathLst>
            </a:custGeom>
            <a:ln w="9715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603671" y="5389727"/>
            <a:ext cx="1767839" cy="1424305"/>
          </a:xfrm>
          <a:custGeom>
            <a:avLst/>
            <a:gdLst/>
            <a:ahLst/>
            <a:cxnLst/>
            <a:rect l="l" t="t" r="r" b="b"/>
            <a:pathLst>
              <a:path w="1767840" h="1424304">
                <a:moveTo>
                  <a:pt x="0" y="237337"/>
                </a:moveTo>
                <a:lnTo>
                  <a:pt x="4821" y="189506"/>
                </a:lnTo>
                <a:lnTo>
                  <a:pt x="18651" y="144955"/>
                </a:lnTo>
                <a:lnTo>
                  <a:pt x="40533" y="104640"/>
                </a:lnTo>
                <a:lnTo>
                  <a:pt x="69515" y="69515"/>
                </a:lnTo>
                <a:lnTo>
                  <a:pt x="104640" y="40533"/>
                </a:lnTo>
                <a:lnTo>
                  <a:pt x="144955" y="18651"/>
                </a:lnTo>
                <a:lnTo>
                  <a:pt x="189506" y="4821"/>
                </a:lnTo>
                <a:lnTo>
                  <a:pt x="237337" y="0"/>
                </a:lnTo>
                <a:lnTo>
                  <a:pt x="1529981" y="0"/>
                </a:lnTo>
                <a:lnTo>
                  <a:pt x="1577813" y="4821"/>
                </a:lnTo>
                <a:lnTo>
                  <a:pt x="1622363" y="18651"/>
                </a:lnTo>
                <a:lnTo>
                  <a:pt x="1662678" y="40533"/>
                </a:lnTo>
                <a:lnTo>
                  <a:pt x="1697804" y="69515"/>
                </a:lnTo>
                <a:lnTo>
                  <a:pt x="1726785" y="104640"/>
                </a:lnTo>
                <a:lnTo>
                  <a:pt x="1748667" y="144955"/>
                </a:lnTo>
                <a:lnTo>
                  <a:pt x="1762497" y="189506"/>
                </a:lnTo>
                <a:lnTo>
                  <a:pt x="1767319" y="237337"/>
                </a:lnTo>
                <a:lnTo>
                  <a:pt x="1767319" y="1186687"/>
                </a:lnTo>
                <a:lnTo>
                  <a:pt x="1762497" y="1234519"/>
                </a:lnTo>
                <a:lnTo>
                  <a:pt x="1748667" y="1279069"/>
                </a:lnTo>
                <a:lnTo>
                  <a:pt x="1726785" y="1319385"/>
                </a:lnTo>
                <a:lnTo>
                  <a:pt x="1697804" y="1354510"/>
                </a:lnTo>
                <a:lnTo>
                  <a:pt x="1662678" y="1383491"/>
                </a:lnTo>
                <a:lnTo>
                  <a:pt x="1622363" y="1405374"/>
                </a:lnTo>
                <a:lnTo>
                  <a:pt x="1577813" y="1419203"/>
                </a:lnTo>
                <a:lnTo>
                  <a:pt x="1529981" y="1424025"/>
                </a:lnTo>
                <a:lnTo>
                  <a:pt x="237337" y="1424025"/>
                </a:lnTo>
                <a:lnTo>
                  <a:pt x="189506" y="1419203"/>
                </a:lnTo>
                <a:lnTo>
                  <a:pt x="144955" y="1405374"/>
                </a:lnTo>
                <a:lnTo>
                  <a:pt x="104640" y="1383491"/>
                </a:lnTo>
                <a:lnTo>
                  <a:pt x="69515" y="1354510"/>
                </a:lnTo>
                <a:lnTo>
                  <a:pt x="40533" y="1319385"/>
                </a:lnTo>
                <a:lnTo>
                  <a:pt x="18651" y="1279069"/>
                </a:lnTo>
                <a:lnTo>
                  <a:pt x="4821" y="1234519"/>
                </a:lnTo>
                <a:lnTo>
                  <a:pt x="0" y="1186687"/>
                </a:lnTo>
                <a:lnTo>
                  <a:pt x="0" y="237337"/>
                </a:lnTo>
                <a:close/>
              </a:path>
            </a:pathLst>
          </a:custGeom>
          <a:ln w="25895">
            <a:solidFill>
              <a:srgbClr val="50B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10778" y="5529587"/>
            <a:ext cx="75692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2910"/>
              </a:lnSpc>
              <a:spcBef>
                <a:spcPts val="95"/>
              </a:spcBef>
            </a:pPr>
            <a:r>
              <a:rPr sz="2450" spc="-140" dirty="0">
                <a:solidFill>
                  <a:srgbClr val="EE322D"/>
                </a:solidFill>
                <a:latin typeface="Trebuchet MS"/>
                <a:cs typeface="Trebuchet MS"/>
              </a:rPr>
              <a:t>EFTA</a:t>
            </a:r>
            <a:endParaRPr sz="2450">
              <a:latin typeface="Trebuchet MS"/>
              <a:cs typeface="Trebuchet MS"/>
            </a:endParaRPr>
          </a:p>
          <a:p>
            <a:pPr marL="1270" algn="ctr">
              <a:lnSpc>
                <a:spcPts val="1410"/>
              </a:lnSpc>
            </a:pPr>
            <a:r>
              <a:rPr sz="1200" spc="-45" dirty="0">
                <a:solidFill>
                  <a:srgbClr val="1C2E5B"/>
                </a:solidFill>
                <a:latin typeface="Trebuchet MS"/>
                <a:cs typeface="Trebuchet MS"/>
              </a:rPr>
              <a:t>İzlanda</a:t>
            </a:r>
            <a:endParaRPr sz="1200">
              <a:latin typeface="Trebuchet MS"/>
              <a:cs typeface="Trebuchet MS"/>
            </a:endParaRPr>
          </a:p>
          <a:p>
            <a:pPr marL="12065" marR="5080" indent="1270" algn="ctr">
              <a:lnSpc>
                <a:spcPct val="102699"/>
              </a:lnSpc>
              <a:spcBef>
                <a:spcPts val="50"/>
              </a:spcBef>
            </a:pPr>
            <a:r>
              <a:rPr sz="1200" spc="-35" dirty="0">
                <a:solidFill>
                  <a:srgbClr val="1C2E5B"/>
                </a:solidFill>
                <a:latin typeface="Trebuchet MS"/>
                <a:cs typeface="Trebuchet MS"/>
              </a:rPr>
              <a:t>Norveç  </a:t>
            </a:r>
            <a:r>
              <a:rPr sz="1200" spc="-45" dirty="0">
                <a:solidFill>
                  <a:srgbClr val="1C2E5B"/>
                </a:solidFill>
                <a:latin typeface="Trebuchet MS"/>
                <a:cs typeface="Trebuchet MS"/>
              </a:rPr>
              <a:t>İsviçre  </a:t>
            </a:r>
            <a:r>
              <a:rPr sz="1200" spc="-50" dirty="0">
                <a:solidFill>
                  <a:srgbClr val="1C2E5B"/>
                </a:solidFill>
                <a:latin typeface="Trebuchet MS"/>
                <a:cs typeface="Trebuchet MS"/>
              </a:rPr>
              <a:t>Lihtenştayn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08014" y="3291814"/>
            <a:ext cx="1343660" cy="2148840"/>
            <a:chOff x="6108014" y="3291814"/>
            <a:chExt cx="1343660" cy="2148840"/>
          </a:xfrm>
        </p:grpSpPr>
        <p:sp>
          <p:nvSpPr>
            <p:cNvPr id="21" name="object 21"/>
            <p:cNvSpPr/>
            <p:nvPr/>
          </p:nvSpPr>
          <p:spPr>
            <a:xfrm>
              <a:off x="6108014" y="3291814"/>
              <a:ext cx="1343507" cy="21487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5658" y="4483011"/>
              <a:ext cx="196278" cy="114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7599" y="4483011"/>
              <a:ext cx="196291" cy="114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32639" y="4503927"/>
              <a:ext cx="93243" cy="932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33641" y="4516640"/>
              <a:ext cx="80539" cy="805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75819" y="3338436"/>
              <a:ext cx="1208405" cy="2017395"/>
            </a:xfrm>
            <a:custGeom>
              <a:avLst/>
              <a:gdLst/>
              <a:ahLst/>
              <a:cxnLst/>
              <a:rect l="l" t="t" r="r" b="b"/>
              <a:pathLst>
                <a:path w="1208404" h="2017395">
                  <a:moveTo>
                    <a:pt x="603935" y="0"/>
                  </a:moveTo>
                  <a:lnTo>
                    <a:pt x="332168" y="271767"/>
                  </a:lnTo>
                  <a:lnTo>
                    <a:pt x="468058" y="271767"/>
                  </a:lnTo>
                  <a:lnTo>
                    <a:pt x="468058" y="872794"/>
                  </a:lnTo>
                  <a:lnTo>
                    <a:pt x="271780" y="872794"/>
                  </a:lnTo>
                  <a:lnTo>
                    <a:pt x="271780" y="736917"/>
                  </a:lnTo>
                  <a:lnTo>
                    <a:pt x="0" y="1008684"/>
                  </a:lnTo>
                  <a:lnTo>
                    <a:pt x="271780" y="1280464"/>
                  </a:lnTo>
                  <a:lnTo>
                    <a:pt x="271780" y="1144574"/>
                  </a:lnTo>
                  <a:lnTo>
                    <a:pt x="468058" y="1144574"/>
                  </a:lnTo>
                  <a:lnTo>
                    <a:pt x="468058" y="1745602"/>
                  </a:lnTo>
                  <a:lnTo>
                    <a:pt x="332168" y="1745602"/>
                  </a:lnTo>
                  <a:lnTo>
                    <a:pt x="603935" y="2017369"/>
                  </a:lnTo>
                  <a:lnTo>
                    <a:pt x="875715" y="1745602"/>
                  </a:lnTo>
                  <a:lnTo>
                    <a:pt x="739825" y="1745602"/>
                  </a:lnTo>
                  <a:lnTo>
                    <a:pt x="739825" y="1144574"/>
                  </a:lnTo>
                  <a:lnTo>
                    <a:pt x="936104" y="1144574"/>
                  </a:lnTo>
                  <a:lnTo>
                    <a:pt x="936104" y="1280464"/>
                  </a:lnTo>
                  <a:lnTo>
                    <a:pt x="1207884" y="1008684"/>
                  </a:lnTo>
                  <a:lnTo>
                    <a:pt x="936104" y="736917"/>
                  </a:lnTo>
                  <a:lnTo>
                    <a:pt x="936104" y="872794"/>
                  </a:lnTo>
                  <a:lnTo>
                    <a:pt x="739825" y="872794"/>
                  </a:lnTo>
                  <a:lnTo>
                    <a:pt x="739825" y="271767"/>
                  </a:lnTo>
                  <a:lnTo>
                    <a:pt x="875715" y="271767"/>
                  </a:lnTo>
                  <a:lnTo>
                    <a:pt x="603935" y="0"/>
                  </a:lnTo>
                  <a:close/>
                </a:path>
              </a:pathLst>
            </a:custGeom>
            <a:solidFill>
              <a:srgbClr val="A0C3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5819" y="3338436"/>
              <a:ext cx="1208405" cy="2017395"/>
            </a:xfrm>
            <a:custGeom>
              <a:avLst/>
              <a:gdLst/>
              <a:ahLst/>
              <a:cxnLst/>
              <a:rect l="l" t="t" r="r" b="b"/>
              <a:pathLst>
                <a:path w="1208404" h="2017395">
                  <a:moveTo>
                    <a:pt x="0" y="1008684"/>
                  </a:moveTo>
                  <a:lnTo>
                    <a:pt x="271780" y="736917"/>
                  </a:lnTo>
                  <a:lnTo>
                    <a:pt x="271780" y="872794"/>
                  </a:lnTo>
                  <a:lnTo>
                    <a:pt x="468058" y="872794"/>
                  </a:lnTo>
                  <a:lnTo>
                    <a:pt x="468058" y="271767"/>
                  </a:lnTo>
                  <a:lnTo>
                    <a:pt x="332168" y="271767"/>
                  </a:lnTo>
                  <a:lnTo>
                    <a:pt x="603935" y="0"/>
                  </a:lnTo>
                  <a:lnTo>
                    <a:pt x="875715" y="271767"/>
                  </a:lnTo>
                  <a:lnTo>
                    <a:pt x="739825" y="271767"/>
                  </a:lnTo>
                  <a:lnTo>
                    <a:pt x="739825" y="872794"/>
                  </a:lnTo>
                  <a:lnTo>
                    <a:pt x="936104" y="872794"/>
                  </a:lnTo>
                  <a:lnTo>
                    <a:pt x="936104" y="736917"/>
                  </a:lnTo>
                  <a:lnTo>
                    <a:pt x="1207884" y="1008684"/>
                  </a:lnTo>
                  <a:lnTo>
                    <a:pt x="936104" y="1280452"/>
                  </a:lnTo>
                  <a:lnTo>
                    <a:pt x="936104" y="1144574"/>
                  </a:lnTo>
                  <a:lnTo>
                    <a:pt x="739825" y="1144574"/>
                  </a:lnTo>
                  <a:lnTo>
                    <a:pt x="739825" y="1745602"/>
                  </a:lnTo>
                  <a:lnTo>
                    <a:pt x="875715" y="1745602"/>
                  </a:lnTo>
                  <a:lnTo>
                    <a:pt x="603935" y="2017369"/>
                  </a:lnTo>
                  <a:lnTo>
                    <a:pt x="332168" y="1745602"/>
                  </a:lnTo>
                  <a:lnTo>
                    <a:pt x="468058" y="1745602"/>
                  </a:lnTo>
                  <a:lnTo>
                    <a:pt x="468058" y="1144574"/>
                  </a:lnTo>
                  <a:lnTo>
                    <a:pt x="271780" y="1144574"/>
                  </a:lnTo>
                  <a:lnTo>
                    <a:pt x="271780" y="1280452"/>
                  </a:lnTo>
                  <a:lnTo>
                    <a:pt x="0" y="1008684"/>
                  </a:lnTo>
                  <a:close/>
                </a:path>
              </a:pathLst>
            </a:custGeom>
            <a:ln w="38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01346" y="4194564"/>
            <a:ext cx="76263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1" spc="15" dirty="0">
                <a:solidFill>
                  <a:srgbClr val="19459D"/>
                </a:solidFill>
                <a:latin typeface="Carlito"/>
                <a:cs typeface="Carlito"/>
              </a:rPr>
              <a:t>PAAMK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80232" y="3427450"/>
            <a:ext cx="1330960" cy="1593850"/>
            <a:chOff x="2980232" y="3427450"/>
            <a:chExt cx="1330960" cy="1593850"/>
          </a:xfrm>
        </p:grpSpPr>
        <p:sp>
          <p:nvSpPr>
            <p:cNvPr id="30" name="object 30"/>
            <p:cNvSpPr/>
            <p:nvPr/>
          </p:nvSpPr>
          <p:spPr>
            <a:xfrm>
              <a:off x="2980232" y="3427450"/>
              <a:ext cx="1330782" cy="15935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6843" y="4785143"/>
              <a:ext cx="597585" cy="1002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1146" y="4868837"/>
              <a:ext cx="16535" cy="165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93591" y="4881549"/>
              <a:ext cx="3808" cy="38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8050" y="3474059"/>
              <a:ext cx="1195705" cy="1460500"/>
            </a:xfrm>
            <a:custGeom>
              <a:avLst/>
              <a:gdLst/>
              <a:ahLst/>
              <a:cxnLst/>
              <a:rect l="l" t="t" r="r" b="b"/>
              <a:pathLst>
                <a:path w="1195704" h="1460500">
                  <a:moveTo>
                    <a:pt x="597585" y="0"/>
                  </a:moveTo>
                  <a:lnTo>
                    <a:pt x="298792" y="298792"/>
                  </a:lnTo>
                  <a:lnTo>
                    <a:pt x="448183" y="298792"/>
                  </a:lnTo>
                  <a:lnTo>
                    <a:pt x="448183" y="1012291"/>
                  </a:lnTo>
                  <a:lnTo>
                    <a:pt x="298792" y="1012291"/>
                  </a:lnTo>
                  <a:lnTo>
                    <a:pt x="298792" y="862888"/>
                  </a:lnTo>
                  <a:lnTo>
                    <a:pt x="0" y="1161681"/>
                  </a:lnTo>
                  <a:lnTo>
                    <a:pt x="298792" y="1460474"/>
                  </a:lnTo>
                  <a:lnTo>
                    <a:pt x="298792" y="1311071"/>
                  </a:lnTo>
                  <a:lnTo>
                    <a:pt x="896378" y="1311071"/>
                  </a:lnTo>
                  <a:lnTo>
                    <a:pt x="896378" y="1460474"/>
                  </a:lnTo>
                  <a:lnTo>
                    <a:pt x="1195171" y="1161681"/>
                  </a:lnTo>
                  <a:lnTo>
                    <a:pt x="896378" y="862888"/>
                  </a:lnTo>
                  <a:lnTo>
                    <a:pt x="896378" y="1012291"/>
                  </a:lnTo>
                  <a:lnTo>
                    <a:pt x="746975" y="1012291"/>
                  </a:lnTo>
                  <a:lnTo>
                    <a:pt x="746975" y="298792"/>
                  </a:lnTo>
                  <a:lnTo>
                    <a:pt x="896378" y="298792"/>
                  </a:lnTo>
                  <a:lnTo>
                    <a:pt x="597585" y="0"/>
                  </a:lnTo>
                  <a:close/>
                </a:path>
              </a:pathLst>
            </a:custGeom>
            <a:solidFill>
              <a:srgbClr val="F9A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8038" y="3474059"/>
              <a:ext cx="1195705" cy="1460500"/>
            </a:xfrm>
            <a:custGeom>
              <a:avLst/>
              <a:gdLst/>
              <a:ahLst/>
              <a:cxnLst/>
              <a:rect l="l" t="t" r="r" b="b"/>
              <a:pathLst>
                <a:path w="1195704" h="1460500">
                  <a:moveTo>
                    <a:pt x="0" y="1161681"/>
                  </a:moveTo>
                  <a:lnTo>
                    <a:pt x="298792" y="862888"/>
                  </a:lnTo>
                  <a:lnTo>
                    <a:pt x="298792" y="1012291"/>
                  </a:lnTo>
                  <a:lnTo>
                    <a:pt x="448183" y="1012291"/>
                  </a:lnTo>
                  <a:lnTo>
                    <a:pt x="448183" y="298792"/>
                  </a:lnTo>
                  <a:lnTo>
                    <a:pt x="298792" y="298792"/>
                  </a:lnTo>
                  <a:lnTo>
                    <a:pt x="597585" y="0"/>
                  </a:lnTo>
                  <a:lnTo>
                    <a:pt x="896378" y="298792"/>
                  </a:lnTo>
                  <a:lnTo>
                    <a:pt x="746975" y="298792"/>
                  </a:lnTo>
                  <a:lnTo>
                    <a:pt x="746975" y="1012291"/>
                  </a:lnTo>
                  <a:lnTo>
                    <a:pt x="896378" y="1012291"/>
                  </a:lnTo>
                  <a:lnTo>
                    <a:pt x="896378" y="862888"/>
                  </a:lnTo>
                  <a:lnTo>
                    <a:pt x="1195171" y="1161681"/>
                  </a:lnTo>
                  <a:lnTo>
                    <a:pt x="896378" y="1460474"/>
                  </a:lnTo>
                  <a:lnTo>
                    <a:pt x="896378" y="1311071"/>
                  </a:lnTo>
                  <a:lnTo>
                    <a:pt x="298792" y="1311071"/>
                  </a:lnTo>
                  <a:lnTo>
                    <a:pt x="298792" y="1460474"/>
                  </a:lnTo>
                  <a:lnTo>
                    <a:pt x="0" y="1161681"/>
                  </a:lnTo>
                  <a:close/>
                </a:path>
              </a:pathLst>
            </a:custGeom>
            <a:ln w="38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348735" y="4483185"/>
            <a:ext cx="59944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40" dirty="0">
                <a:solidFill>
                  <a:srgbClr val="19459D"/>
                </a:solidFill>
                <a:latin typeface="Trebuchet MS"/>
                <a:cs typeface="Trebuchet MS"/>
              </a:rPr>
              <a:t>BBMK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124540" y="3300298"/>
            <a:ext cx="1636395" cy="2632075"/>
            <a:chOff x="4124540" y="3300298"/>
            <a:chExt cx="1636395" cy="2632075"/>
          </a:xfrm>
        </p:grpSpPr>
        <p:sp>
          <p:nvSpPr>
            <p:cNvPr id="38" name="object 38"/>
            <p:cNvSpPr/>
            <p:nvPr/>
          </p:nvSpPr>
          <p:spPr>
            <a:xfrm>
              <a:off x="4124540" y="3300298"/>
              <a:ext cx="1635937" cy="26319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80840" y="3332315"/>
              <a:ext cx="1523555" cy="25276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80839" y="3332314"/>
              <a:ext cx="1524000" cy="2527935"/>
            </a:xfrm>
            <a:custGeom>
              <a:avLst/>
              <a:gdLst/>
              <a:ahLst/>
              <a:cxnLst/>
              <a:rect l="l" t="t" r="r" b="b"/>
              <a:pathLst>
                <a:path w="1524000" h="2527935">
                  <a:moveTo>
                    <a:pt x="0" y="251345"/>
                  </a:moveTo>
                  <a:lnTo>
                    <a:pt x="74218" y="0"/>
                  </a:lnTo>
                  <a:lnTo>
                    <a:pt x="325564" y="74231"/>
                  </a:lnTo>
                  <a:lnTo>
                    <a:pt x="244182" y="118503"/>
                  </a:lnTo>
                  <a:lnTo>
                    <a:pt x="1442161" y="2320544"/>
                  </a:lnTo>
                  <a:lnTo>
                    <a:pt x="1523555" y="2276271"/>
                  </a:lnTo>
                  <a:lnTo>
                    <a:pt x="1449336" y="2527617"/>
                  </a:lnTo>
                  <a:lnTo>
                    <a:pt x="1197991" y="2453386"/>
                  </a:lnTo>
                  <a:lnTo>
                    <a:pt x="1279385" y="2409113"/>
                  </a:lnTo>
                  <a:lnTo>
                    <a:pt x="81394" y="207060"/>
                  </a:lnTo>
                  <a:lnTo>
                    <a:pt x="0" y="251345"/>
                  </a:lnTo>
                  <a:close/>
                </a:path>
              </a:pathLst>
            </a:custGeom>
            <a:ln w="9715">
              <a:solidFill>
                <a:srgbClr val="4BB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880038"/>
            <a:ext cx="89154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ÇAPRAZ </a:t>
            </a:r>
            <a:r>
              <a:rPr spc="85" dirty="0"/>
              <a:t>MENŞE</a:t>
            </a:r>
            <a:r>
              <a:rPr spc="135" dirty="0"/>
              <a:t> </a:t>
            </a:r>
            <a:r>
              <a:rPr spc="40" dirty="0"/>
              <a:t>KÜMÜLASYONU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18040"/>
            <a:ext cx="9106535" cy="210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Çapraz menşe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kümülasyonunda;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kural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olarak,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ortak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 menşeli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maddelerin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sadece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yetersiz </a:t>
            </a: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işçilik 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veya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işlemlerin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ötesinde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işlemden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geçirilmesi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sonunda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ürün,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nihai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işçilik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veya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işlemin</a:t>
            </a:r>
            <a:r>
              <a:rPr sz="15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yapıldığı 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ülke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menşeli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ortak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ülkeye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dahilinde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</a:t>
            </a:r>
            <a:r>
              <a:rPr sz="1500" spc="2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edilebilmektedir.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Bununla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beraber,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ortak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ülkede, diğer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ortak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 menşeli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maddelerin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sadece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yetersiz </a:t>
            </a: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işçilik </a:t>
            </a:r>
            <a:r>
              <a:rPr sz="1500" spc="10" dirty="0">
                <a:solidFill>
                  <a:srgbClr val="F6B034"/>
                </a:solidFill>
                <a:latin typeface="Arial"/>
                <a:cs typeface="Arial"/>
              </a:rPr>
              <a:t>veya</a:t>
            </a:r>
            <a:r>
              <a:rPr sz="1500" spc="-27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işleme  </a:t>
            </a:r>
            <a:r>
              <a:rPr sz="1500" spc="45" dirty="0">
                <a:solidFill>
                  <a:srgbClr val="F6B034"/>
                </a:solidFill>
                <a:latin typeface="Arial"/>
                <a:cs typeface="Arial"/>
              </a:rPr>
              <a:t>tabi</a:t>
            </a:r>
            <a:r>
              <a:rPr sz="1500" spc="-12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tutularak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edilmiş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ise;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kümülasyon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alanında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ürünün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ülkesinin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</a:t>
            </a:r>
            <a:r>
              <a:rPr sz="1500" spc="-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gerekmektedir.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durumda,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söz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ortak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ülkede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ürüne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eklenen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F6B034"/>
                </a:solidFill>
                <a:latin typeface="Arial"/>
                <a:cs typeface="Arial"/>
              </a:rPr>
              <a:t>katma</a:t>
            </a:r>
            <a:r>
              <a:rPr sz="1500" spc="-4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F6B034"/>
                </a:solidFill>
                <a:latin typeface="Arial"/>
                <a:cs typeface="Arial"/>
              </a:rPr>
              <a:t>değer</a:t>
            </a:r>
            <a:r>
              <a:rPr sz="1500" spc="-4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ürünün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imalatında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kullanılan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ortak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maddelerin </a:t>
            </a:r>
            <a:r>
              <a:rPr sz="1500" spc="40" dirty="0">
                <a:solidFill>
                  <a:srgbClr val="F6B034"/>
                </a:solidFill>
                <a:latin typeface="Arial"/>
                <a:cs typeface="Arial"/>
              </a:rPr>
              <a:t>gümrük </a:t>
            </a:r>
            <a:r>
              <a:rPr sz="1500" spc="25" dirty="0">
                <a:solidFill>
                  <a:srgbClr val="F6B034"/>
                </a:solidFill>
                <a:latin typeface="Arial"/>
                <a:cs typeface="Arial"/>
              </a:rPr>
              <a:t>kıymeti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mukayese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913" y="1849970"/>
            <a:ext cx="62807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TESLİM </a:t>
            </a:r>
            <a:r>
              <a:rPr spc="50" dirty="0"/>
              <a:t>ŞEKLİNİN</a:t>
            </a:r>
            <a:r>
              <a:rPr spc="120" dirty="0"/>
              <a:t> </a:t>
            </a:r>
            <a:r>
              <a:rPr spc="55" dirty="0"/>
              <a:t>BELİRLENMESİ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12706"/>
            <a:ext cx="9107170" cy="198564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65"/>
              </a:spcBef>
              <a:buChar char="•"/>
              <a:tabLst>
                <a:tab pos="193040" algn="l"/>
              </a:tabLst>
            </a:pP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Alıcı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imzalanan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sözleşmelerinde,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malın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alıcıya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tesliminde;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870"/>
              </a:spcBef>
              <a:buChar char="-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Hangi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hal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noktada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yükümlülüklerini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getirmiş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sayılacağı,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865"/>
              </a:spcBef>
              <a:buChar char="-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Navlun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giderlerinin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kimin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karşılanacağının</a:t>
            </a:r>
            <a:r>
              <a:rPr sz="1500" spc="2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kararlaştırılması,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565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konuda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çıkabilecek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anlaşmazlıkları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önlemek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tam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mutabakat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sağlanması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amacıyla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MİLLETLER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ARASI 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TİCARET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ODASI </a:t>
            </a:r>
            <a:r>
              <a:rPr sz="1500" spc="-140" dirty="0">
                <a:solidFill>
                  <a:srgbClr val="58595B"/>
                </a:solidFill>
                <a:latin typeface="Arial"/>
                <a:cs typeface="Arial"/>
              </a:rPr>
              <a:t>(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Internatıonal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Chamber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Of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Commerce)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uluslar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arası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standart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kurallar</a:t>
            </a:r>
            <a:r>
              <a:rPr sz="1500" spc="-1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konulmuştur.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87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Günümüzde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geçerli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kural ise, 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2010‘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yayınlanan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715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sayılı</a:t>
            </a:r>
            <a:r>
              <a:rPr sz="15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broşürle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(İncoterms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2010)belirlenmiştir.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504825"/>
            <a:ext cx="9982199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TERCİHLİ </a:t>
            </a:r>
            <a:r>
              <a:rPr spc="95" dirty="0"/>
              <a:t>REJİMİN </a:t>
            </a:r>
            <a:r>
              <a:rPr spc="35" dirty="0"/>
              <a:t>UYGULANABİLMESİ  </a:t>
            </a:r>
            <a:r>
              <a:rPr spc="90" dirty="0"/>
              <a:t>İÇİN </a:t>
            </a:r>
            <a:r>
              <a:rPr spc="30" dirty="0"/>
              <a:t>HANGİ </a:t>
            </a:r>
            <a:r>
              <a:rPr spc="5" dirty="0"/>
              <a:t>KOŞULLAR</a:t>
            </a:r>
            <a:r>
              <a:rPr spc="175" dirty="0"/>
              <a:t> </a:t>
            </a:r>
            <a:r>
              <a:rPr spc="25" dirty="0"/>
              <a:t>SAĞLANMALIDIR?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597302"/>
            <a:ext cx="9105900" cy="334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kendine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özgü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“menşeli ürün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tanımı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olabilmekle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birlikte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hepsinin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uygulanması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temel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koşullara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bağlıdır.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Kısaca,</a:t>
            </a:r>
            <a:r>
              <a:rPr sz="1500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ürünün: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olması,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Anlaşma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uyarınca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kazanım kurallarına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statüsünü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kazanmış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 olması,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ispat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belgesine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sahip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olması,</a:t>
            </a:r>
            <a:endParaRPr sz="1500">
              <a:latin typeface="Arial"/>
              <a:cs typeface="Arial"/>
            </a:endParaRPr>
          </a:p>
          <a:p>
            <a:pPr marL="12700" marR="3513454">
              <a:lnSpc>
                <a:spcPct val="163900"/>
              </a:lnSpc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Doğrudan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nakliyat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kuralına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uyularak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nakliyatın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gerçekleşmiş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olması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gereklidir.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994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koşulları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sağlayan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ithalatçıya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tercihli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uygulaması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kanuni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indirimli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“0”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  uygulanarak vergi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avantajı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sağlanmış</a:t>
            </a:r>
            <a:r>
              <a:rPr sz="15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olur.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582751"/>
            <a:ext cx="9677399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734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ÖRNEK: </a:t>
            </a:r>
            <a:r>
              <a:rPr spc="35" dirty="0"/>
              <a:t>ÇAPRAZ </a:t>
            </a:r>
            <a:r>
              <a:rPr spc="85" dirty="0"/>
              <a:t>MENŞE  </a:t>
            </a:r>
            <a:r>
              <a:rPr spc="45" dirty="0"/>
              <a:t>KÜMÜLASYONUNUN İŞLEYİŞİ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1551" y="2110638"/>
            <a:ext cx="4648200" cy="2254250"/>
            <a:chOff x="4231551" y="2110638"/>
            <a:chExt cx="4648200" cy="2254250"/>
          </a:xfrm>
        </p:grpSpPr>
        <p:sp>
          <p:nvSpPr>
            <p:cNvPr id="4" name="object 4"/>
            <p:cNvSpPr/>
            <p:nvPr/>
          </p:nvSpPr>
          <p:spPr>
            <a:xfrm>
              <a:off x="4231551" y="3036623"/>
              <a:ext cx="1881377" cy="1328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8779" y="2110638"/>
              <a:ext cx="2080577" cy="1835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47509" y="2138438"/>
              <a:ext cx="1984514" cy="17385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47509" y="2138438"/>
              <a:ext cx="1985010" cy="1738630"/>
            </a:xfrm>
            <a:custGeom>
              <a:avLst/>
              <a:gdLst/>
              <a:ahLst/>
              <a:cxnLst/>
              <a:rect l="l" t="t" r="r" b="b"/>
              <a:pathLst>
                <a:path w="1985009" h="1738629">
                  <a:moveTo>
                    <a:pt x="0" y="869251"/>
                  </a:moveTo>
                  <a:lnTo>
                    <a:pt x="1291" y="824520"/>
                  </a:lnTo>
                  <a:lnTo>
                    <a:pt x="5122" y="780375"/>
                  </a:lnTo>
                  <a:lnTo>
                    <a:pt x="11432" y="736873"/>
                  </a:lnTo>
                  <a:lnTo>
                    <a:pt x="20159" y="694067"/>
                  </a:lnTo>
                  <a:lnTo>
                    <a:pt x="31238" y="652012"/>
                  </a:lnTo>
                  <a:lnTo>
                    <a:pt x="44609" y="610763"/>
                  </a:lnTo>
                  <a:lnTo>
                    <a:pt x="60209" y="570374"/>
                  </a:lnTo>
                  <a:lnTo>
                    <a:pt x="77976" y="530900"/>
                  </a:lnTo>
                  <a:lnTo>
                    <a:pt x="97847" y="492395"/>
                  </a:lnTo>
                  <a:lnTo>
                    <a:pt x="119759" y="454915"/>
                  </a:lnTo>
                  <a:lnTo>
                    <a:pt x="143652" y="418513"/>
                  </a:lnTo>
                  <a:lnTo>
                    <a:pt x="169461" y="383245"/>
                  </a:lnTo>
                  <a:lnTo>
                    <a:pt x="197126" y="349165"/>
                  </a:lnTo>
                  <a:lnTo>
                    <a:pt x="226582" y="316327"/>
                  </a:lnTo>
                  <a:lnTo>
                    <a:pt x="257770" y="284787"/>
                  </a:lnTo>
                  <a:lnTo>
                    <a:pt x="290625" y="254598"/>
                  </a:lnTo>
                  <a:lnTo>
                    <a:pt x="325085" y="225816"/>
                  </a:lnTo>
                  <a:lnTo>
                    <a:pt x="361089" y="198495"/>
                  </a:lnTo>
                  <a:lnTo>
                    <a:pt x="398574" y="172689"/>
                  </a:lnTo>
                  <a:lnTo>
                    <a:pt x="437477" y="148454"/>
                  </a:lnTo>
                  <a:lnTo>
                    <a:pt x="477736" y="125844"/>
                  </a:lnTo>
                  <a:lnTo>
                    <a:pt x="519289" y="104914"/>
                  </a:lnTo>
                  <a:lnTo>
                    <a:pt x="562073" y="85717"/>
                  </a:lnTo>
                  <a:lnTo>
                    <a:pt x="606027" y="68310"/>
                  </a:lnTo>
                  <a:lnTo>
                    <a:pt x="651087" y="52746"/>
                  </a:lnTo>
                  <a:lnTo>
                    <a:pt x="697192" y="39079"/>
                  </a:lnTo>
                  <a:lnTo>
                    <a:pt x="744279" y="27366"/>
                  </a:lnTo>
                  <a:lnTo>
                    <a:pt x="792286" y="17660"/>
                  </a:lnTo>
                  <a:lnTo>
                    <a:pt x="841150" y="10015"/>
                  </a:lnTo>
                  <a:lnTo>
                    <a:pt x="890809" y="4487"/>
                  </a:lnTo>
                  <a:lnTo>
                    <a:pt x="941201" y="1131"/>
                  </a:lnTo>
                  <a:lnTo>
                    <a:pt x="992263" y="0"/>
                  </a:lnTo>
                  <a:lnTo>
                    <a:pt x="1043324" y="1131"/>
                  </a:lnTo>
                  <a:lnTo>
                    <a:pt x="1093715" y="4487"/>
                  </a:lnTo>
                  <a:lnTo>
                    <a:pt x="1143374" y="10015"/>
                  </a:lnTo>
                  <a:lnTo>
                    <a:pt x="1192237" y="17660"/>
                  </a:lnTo>
                  <a:lnTo>
                    <a:pt x="1240243" y="27366"/>
                  </a:lnTo>
                  <a:lnTo>
                    <a:pt x="1287329" y="39079"/>
                  </a:lnTo>
                  <a:lnTo>
                    <a:pt x="1333434" y="52746"/>
                  </a:lnTo>
                  <a:lnTo>
                    <a:pt x="1378494" y="68310"/>
                  </a:lnTo>
                  <a:lnTo>
                    <a:pt x="1422447" y="85717"/>
                  </a:lnTo>
                  <a:lnTo>
                    <a:pt x="1465232" y="104914"/>
                  </a:lnTo>
                  <a:lnTo>
                    <a:pt x="1506785" y="125844"/>
                  </a:lnTo>
                  <a:lnTo>
                    <a:pt x="1547044" y="148454"/>
                  </a:lnTo>
                  <a:lnTo>
                    <a:pt x="1585947" y="172689"/>
                  </a:lnTo>
                  <a:lnTo>
                    <a:pt x="1623432" y="198495"/>
                  </a:lnTo>
                  <a:lnTo>
                    <a:pt x="1659436" y="225816"/>
                  </a:lnTo>
                  <a:lnTo>
                    <a:pt x="1693897" y="254598"/>
                  </a:lnTo>
                  <a:lnTo>
                    <a:pt x="1726752" y="284787"/>
                  </a:lnTo>
                  <a:lnTo>
                    <a:pt x="1757940" y="316327"/>
                  </a:lnTo>
                  <a:lnTo>
                    <a:pt x="1787397" y="349165"/>
                  </a:lnTo>
                  <a:lnTo>
                    <a:pt x="1815062" y="383245"/>
                  </a:lnTo>
                  <a:lnTo>
                    <a:pt x="1840872" y="418513"/>
                  </a:lnTo>
                  <a:lnTo>
                    <a:pt x="1864765" y="454915"/>
                  </a:lnTo>
                  <a:lnTo>
                    <a:pt x="1886678" y="492395"/>
                  </a:lnTo>
                  <a:lnTo>
                    <a:pt x="1906549" y="530900"/>
                  </a:lnTo>
                  <a:lnTo>
                    <a:pt x="1924316" y="570374"/>
                  </a:lnTo>
                  <a:lnTo>
                    <a:pt x="1939916" y="610763"/>
                  </a:lnTo>
                  <a:lnTo>
                    <a:pt x="1953287" y="652012"/>
                  </a:lnTo>
                  <a:lnTo>
                    <a:pt x="1964367" y="694067"/>
                  </a:lnTo>
                  <a:lnTo>
                    <a:pt x="1973094" y="736873"/>
                  </a:lnTo>
                  <a:lnTo>
                    <a:pt x="1979404" y="780375"/>
                  </a:lnTo>
                  <a:lnTo>
                    <a:pt x="1983236" y="824520"/>
                  </a:lnTo>
                  <a:lnTo>
                    <a:pt x="1984527" y="869251"/>
                  </a:lnTo>
                  <a:lnTo>
                    <a:pt x="1983236" y="913982"/>
                  </a:lnTo>
                  <a:lnTo>
                    <a:pt x="1979404" y="958127"/>
                  </a:lnTo>
                  <a:lnTo>
                    <a:pt x="1973094" y="1001629"/>
                  </a:lnTo>
                  <a:lnTo>
                    <a:pt x="1964367" y="1044435"/>
                  </a:lnTo>
                  <a:lnTo>
                    <a:pt x="1953287" y="1086490"/>
                  </a:lnTo>
                  <a:lnTo>
                    <a:pt x="1939916" y="1127739"/>
                  </a:lnTo>
                  <a:lnTo>
                    <a:pt x="1924316" y="1168128"/>
                  </a:lnTo>
                  <a:lnTo>
                    <a:pt x="1906549" y="1207602"/>
                  </a:lnTo>
                  <a:lnTo>
                    <a:pt x="1886678" y="1246107"/>
                  </a:lnTo>
                  <a:lnTo>
                    <a:pt x="1864765" y="1283587"/>
                  </a:lnTo>
                  <a:lnTo>
                    <a:pt x="1840872" y="1319989"/>
                  </a:lnTo>
                  <a:lnTo>
                    <a:pt x="1815062" y="1355257"/>
                  </a:lnTo>
                  <a:lnTo>
                    <a:pt x="1787397" y="1389337"/>
                  </a:lnTo>
                  <a:lnTo>
                    <a:pt x="1757940" y="1422175"/>
                  </a:lnTo>
                  <a:lnTo>
                    <a:pt x="1726752" y="1453715"/>
                  </a:lnTo>
                  <a:lnTo>
                    <a:pt x="1693897" y="1483904"/>
                  </a:lnTo>
                  <a:lnTo>
                    <a:pt x="1659436" y="1512686"/>
                  </a:lnTo>
                  <a:lnTo>
                    <a:pt x="1623432" y="1540007"/>
                  </a:lnTo>
                  <a:lnTo>
                    <a:pt x="1585947" y="1565813"/>
                  </a:lnTo>
                  <a:lnTo>
                    <a:pt x="1547044" y="1590048"/>
                  </a:lnTo>
                  <a:lnTo>
                    <a:pt x="1506785" y="1612658"/>
                  </a:lnTo>
                  <a:lnTo>
                    <a:pt x="1465232" y="1633588"/>
                  </a:lnTo>
                  <a:lnTo>
                    <a:pt x="1422447" y="1652785"/>
                  </a:lnTo>
                  <a:lnTo>
                    <a:pt x="1378494" y="1670192"/>
                  </a:lnTo>
                  <a:lnTo>
                    <a:pt x="1333434" y="1685756"/>
                  </a:lnTo>
                  <a:lnTo>
                    <a:pt x="1287329" y="1699423"/>
                  </a:lnTo>
                  <a:lnTo>
                    <a:pt x="1240243" y="1711136"/>
                  </a:lnTo>
                  <a:lnTo>
                    <a:pt x="1192237" y="1720842"/>
                  </a:lnTo>
                  <a:lnTo>
                    <a:pt x="1143374" y="1728487"/>
                  </a:lnTo>
                  <a:lnTo>
                    <a:pt x="1093715" y="1734015"/>
                  </a:lnTo>
                  <a:lnTo>
                    <a:pt x="1043324" y="1737371"/>
                  </a:lnTo>
                  <a:lnTo>
                    <a:pt x="992263" y="1738502"/>
                  </a:lnTo>
                  <a:lnTo>
                    <a:pt x="941201" y="1737371"/>
                  </a:lnTo>
                  <a:lnTo>
                    <a:pt x="890809" y="1734015"/>
                  </a:lnTo>
                  <a:lnTo>
                    <a:pt x="841150" y="1728487"/>
                  </a:lnTo>
                  <a:lnTo>
                    <a:pt x="792286" y="1720842"/>
                  </a:lnTo>
                  <a:lnTo>
                    <a:pt x="744279" y="1711136"/>
                  </a:lnTo>
                  <a:lnTo>
                    <a:pt x="697192" y="1699423"/>
                  </a:lnTo>
                  <a:lnTo>
                    <a:pt x="651087" y="1685756"/>
                  </a:lnTo>
                  <a:lnTo>
                    <a:pt x="606027" y="1670192"/>
                  </a:lnTo>
                  <a:lnTo>
                    <a:pt x="562073" y="1652785"/>
                  </a:lnTo>
                  <a:lnTo>
                    <a:pt x="519289" y="1633588"/>
                  </a:lnTo>
                  <a:lnTo>
                    <a:pt x="477736" y="1612658"/>
                  </a:lnTo>
                  <a:lnTo>
                    <a:pt x="437477" y="1590048"/>
                  </a:lnTo>
                  <a:lnTo>
                    <a:pt x="398574" y="1565813"/>
                  </a:lnTo>
                  <a:lnTo>
                    <a:pt x="361089" y="1540007"/>
                  </a:lnTo>
                  <a:lnTo>
                    <a:pt x="325085" y="1512686"/>
                  </a:lnTo>
                  <a:lnTo>
                    <a:pt x="290625" y="1483904"/>
                  </a:lnTo>
                  <a:lnTo>
                    <a:pt x="257770" y="1453715"/>
                  </a:lnTo>
                  <a:lnTo>
                    <a:pt x="226582" y="1422175"/>
                  </a:lnTo>
                  <a:lnTo>
                    <a:pt x="197126" y="1389337"/>
                  </a:lnTo>
                  <a:lnTo>
                    <a:pt x="169461" y="1355257"/>
                  </a:lnTo>
                  <a:lnTo>
                    <a:pt x="143652" y="1319989"/>
                  </a:lnTo>
                  <a:lnTo>
                    <a:pt x="119759" y="1283587"/>
                  </a:lnTo>
                  <a:lnTo>
                    <a:pt x="97847" y="1246107"/>
                  </a:lnTo>
                  <a:lnTo>
                    <a:pt x="77976" y="1207602"/>
                  </a:lnTo>
                  <a:lnTo>
                    <a:pt x="60209" y="1168128"/>
                  </a:lnTo>
                  <a:lnTo>
                    <a:pt x="44609" y="1127739"/>
                  </a:lnTo>
                  <a:lnTo>
                    <a:pt x="31238" y="1086490"/>
                  </a:lnTo>
                  <a:lnTo>
                    <a:pt x="20159" y="1044435"/>
                  </a:lnTo>
                  <a:lnTo>
                    <a:pt x="11432" y="1001629"/>
                  </a:lnTo>
                  <a:lnTo>
                    <a:pt x="5122" y="958127"/>
                  </a:lnTo>
                  <a:lnTo>
                    <a:pt x="1291" y="913982"/>
                  </a:lnTo>
                  <a:lnTo>
                    <a:pt x="0" y="869251"/>
                  </a:lnTo>
                  <a:close/>
                </a:path>
              </a:pathLst>
            </a:custGeom>
            <a:ln w="9220">
              <a:solidFill>
                <a:srgbClr val="8876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01546" y="2102586"/>
            <a:ext cx="2072639" cy="1626235"/>
            <a:chOff x="1301546" y="2102586"/>
            <a:chExt cx="2072639" cy="1626235"/>
          </a:xfrm>
        </p:grpSpPr>
        <p:sp>
          <p:nvSpPr>
            <p:cNvPr id="9" name="object 9"/>
            <p:cNvSpPr/>
            <p:nvPr/>
          </p:nvSpPr>
          <p:spPr>
            <a:xfrm>
              <a:off x="1301546" y="2102586"/>
              <a:ext cx="2072525" cy="16258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0137" y="2130945"/>
              <a:ext cx="1973973" cy="15292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137" y="2130945"/>
              <a:ext cx="1974214" cy="1529715"/>
            </a:xfrm>
            <a:custGeom>
              <a:avLst/>
              <a:gdLst/>
              <a:ahLst/>
              <a:cxnLst/>
              <a:rect l="l" t="t" r="r" b="b"/>
              <a:pathLst>
                <a:path w="1974214" h="1529714">
                  <a:moveTo>
                    <a:pt x="0" y="764628"/>
                  </a:moveTo>
                  <a:lnTo>
                    <a:pt x="1460" y="722676"/>
                  </a:lnTo>
                  <a:lnTo>
                    <a:pt x="5791" y="681315"/>
                  </a:lnTo>
                  <a:lnTo>
                    <a:pt x="12917" y="640603"/>
                  </a:lnTo>
                  <a:lnTo>
                    <a:pt x="22764" y="600599"/>
                  </a:lnTo>
                  <a:lnTo>
                    <a:pt x="35255" y="561362"/>
                  </a:lnTo>
                  <a:lnTo>
                    <a:pt x="50316" y="522949"/>
                  </a:lnTo>
                  <a:lnTo>
                    <a:pt x="67871" y="485418"/>
                  </a:lnTo>
                  <a:lnTo>
                    <a:pt x="87846" y="448829"/>
                  </a:lnTo>
                  <a:lnTo>
                    <a:pt x="110164" y="413240"/>
                  </a:lnTo>
                  <a:lnTo>
                    <a:pt x="134751" y="378708"/>
                  </a:lnTo>
                  <a:lnTo>
                    <a:pt x="161531" y="345292"/>
                  </a:lnTo>
                  <a:lnTo>
                    <a:pt x="190429" y="313051"/>
                  </a:lnTo>
                  <a:lnTo>
                    <a:pt x="221370" y="282042"/>
                  </a:lnTo>
                  <a:lnTo>
                    <a:pt x="254278" y="252324"/>
                  </a:lnTo>
                  <a:lnTo>
                    <a:pt x="289078" y="223956"/>
                  </a:lnTo>
                  <a:lnTo>
                    <a:pt x="325696" y="196995"/>
                  </a:lnTo>
                  <a:lnTo>
                    <a:pt x="364055" y="171501"/>
                  </a:lnTo>
                  <a:lnTo>
                    <a:pt x="404081" y="147530"/>
                  </a:lnTo>
                  <a:lnTo>
                    <a:pt x="445698" y="125142"/>
                  </a:lnTo>
                  <a:lnTo>
                    <a:pt x="488831" y="104395"/>
                  </a:lnTo>
                  <a:lnTo>
                    <a:pt x="533405" y="85347"/>
                  </a:lnTo>
                  <a:lnTo>
                    <a:pt x="579344" y="68057"/>
                  </a:lnTo>
                  <a:lnTo>
                    <a:pt x="626573" y="52582"/>
                  </a:lnTo>
                  <a:lnTo>
                    <a:pt x="675017" y="38981"/>
                  </a:lnTo>
                  <a:lnTo>
                    <a:pt x="724601" y="27313"/>
                  </a:lnTo>
                  <a:lnTo>
                    <a:pt x="775249" y="17636"/>
                  </a:lnTo>
                  <a:lnTo>
                    <a:pt x="826886" y="10007"/>
                  </a:lnTo>
                  <a:lnTo>
                    <a:pt x="879437" y="4486"/>
                  </a:lnTo>
                  <a:lnTo>
                    <a:pt x="932827" y="1131"/>
                  </a:lnTo>
                  <a:lnTo>
                    <a:pt x="986980" y="0"/>
                  </a:lnTo>
                  <a:lnTo>
                    <a:pt x="1041133" y="1131"/>
                  </a:lnTo>
                  <a:lnTo>
                    <a:pt x="1094523" y="4486"/>
                  </a:lnTo>
                  <a:lnTo>
                    <a:pt x="1147074" y="10007"/>
                  </a:lnTo>
                  <a:lnTo>
                    <a:pt x="1198712" y="17636"/>
                  </a:lnTo>
                  <a:lnTo>
                    <a:pt x="1249360" y="27313"/>
                  </a:lnTo>
                  <a:lnTo>
                    <a:pt x="1298944" y="38981"/>
                  </a:lnTo>
                  <a:lnTo>
                    <a:pt x="1347389" y="52582"/>
                  </a:lnTo>
                  <a:lnTo>
                    <a:pt x="1394619" y="68057"/>
                  </a:lnTo>
                  <a:lnTo>
                    <a:pt x="1440558" y="85347"/>
                  </a:lnTo>
                  <a:lnTo>
                    <a:pt x="1485132" y="104395"/>
                  </a:lnTo>
                  <a:lnTo>
                    <a:pt x="1528266" y="125142"/>
                  </a:lnTo>
                  <a:lnTo>
                    <a:pt x="1569883" y="147530"/>
                  </a:lnTo>
                  <a:lnTo>
                    <a:pt x="1609910" y="171501"/>
                  </a:lnTo>
                  <a:lnTo>
                    <a:pt x="1648270" y="196995"/>
                  </a:lnTo>
                  <a:lnTo>
                    <a:pt x="1684888" y="223956"/>
                  </a:lnTo>
                  <a:lnTo>
                    <a:pt x="1719689" y="252324"/>
                  </a:lnTo>
                  <a:lnTo>
                    <a:pt x="1752598" y="282042"/>
                  </a:lnTo>
                  <a:lnTo>
                    <a:pt x="1783539" y="313051"/>
                  </a:lnTo>
                  <a:lnTo>
                    <a:pt x="1812438" y="345292"/>
                  </a:lnTo>
                  <a:lnTo>
                    <a:pt x="1839219" y="378708"/>
                  </a:lnTo>
                  <a:lnTo>
                    <a:pt x="1863806" y="413240"/>
                  </a:lnTo>
                  <a:lnTo>
                    <a:pt x="1886125" y="448829"/>
                  </a:lnTo>
                  <a:lnTo>
                    <a:pt x="1906099" y="485418"/>
                  </a:lnTo>
                  <a:lnTo>
                    <a:pt x="1923655" y="522949"/>
                  </a:lnTo>
                  <a:lnTo>
                    <a:pt x="1938717" y="561362"/>
                  </a:lnTo>
                  <a:lnTo>
                    <a:pt x="1951208" y="600599"/>
                  </a:lnTo>
                  <a:lnTo>
                    <a:pt x="1961055" y="640603"/>
                  </a:lnTo>
                  <a:lnTo>
                    <a:pt x="1968182" y="681315"/>
                  </a:lnTo>
                  <a:lnTo>
                    <a:pt x="1972513" y="722676"/>
                  </a:lnTo>
                  <a:lnTo>
                    <a:pt x="1973973" y="764628"/>
                  </a:lnTo>
                  <a:lnTo>
                    <a:pt x="1972513" y="806581"/>
                  </a:lnTo>
                  <a:lnTo>
                    <a:pt x="1968182" y="847942"/>
                  </a:lnTo>
                  <a:lnTo>
                    <a:pt x="1961055" y="888654"/>
                  </a:lnTo>
                  <a:lnTo>
                    <a:pt x="1951208" y="928658"/>
                  </a:lnTo>
                  <a:lnTo>
                    <a:pt x="1938717" y="967895"/>
                  </a:lnTo>
                  <a:lnTo>
                    <a:pt x="1923655" y="1006308"/>
                  </a:lnTo>
                  <a:lnTo>
                    <a:pt x="1906099" y="1043838"/>
                  </a:lnTo>
                  <a:lnTo>
                    <a:pt x="1886125" y="1080428"/>
                  </a:lnTo>
                  <a:lnTo>
                    <a:pt x="1863806" y="1116017"/>
                  </a:lnTo>
                  <a:lnTo>
                    <a:pt x="1839219" y="1150549"/>
                  </a:lnTo>
                  <a:lnTo>
                    <a:pt x="1812438" y="1183965"/>
                  </a:lnTo>
                  <a:lnTo>
                    <a:pt x="1783539" y="1216206"/>
                  </a:lnTo>
                  <a:lnTo>
                    <a:pt x="1752598" y="1247215"/>
                  </a:lnTo>
                  <a:lnTo>
                    <a:pt x="1719689" y="1276932"/>
                  </a:lnTo>
                  <a:lnTo>
                    <a:pt x="1684888" y="1305301"/>
                  </a:lnTo>
                  <a:lnTo>
                    <a:pt x="1648270" y="1332261"/>
                  </a:lnTo>
                  <a:lnTo>
                    <a:pt x="1609910" y="1357756"/>
                  </a:lnTo>
                  <a:lnTo>
                    <a:pt x="1569883" y="1381727"/>
                  </a:lnTo>
                  <a:lnTo>
                    <a:pt x="1528266" y="1404115"/>
                  </a:lnTo>
                  <a:lnTo>
                    <a:pt x="1485132" y="1424862"/>
                  </a:lnTo>
                  <a:lnTo>
                    <a:pt x="1440558" y="1443910"/>
                  </a:lnTo>
                  <a:lnTo>
                    <a:pt x="1394619" y="1461200"/>
                  </a:lnTo>
                  <a:lnTo>
                    <a:pt x="1347389" y="1476675"/>
                  </a:lnTo>
                  <a:lnTo>
                    <a:pt x="1298944" y="1490276"/>
                  </a:lnTo>
                  <a:lnTo>
                    <a:pt x="1249360" y="1501944"/>
                  </a:lnTo>
                  <a:lnTo>
                    <a:pt x="1198712" y="1511621"/>
                  </a:lnTo>
                  <a:lnTo>
                    <a:pt x="1147074" y="1519249"/>
                  </a:lnTo>
                  <a:lnTo>
                    <a:pt x="1094523" y="1524770"/>
                  </a:lnTo>
                  <a:lnTo>
                    <a:pt x="1041133" y="1528126"/>
                  </a:lnTo>
                  <a:lnTo>
                    <a:pt x="986980" y="1529257"/>
                  </a:lnTo>
                  <a:lnTo>
                    <a:pt x="932827" y="1528126"/>
                  </a:lnTo>
                  <a:lnTo>
                    <a:pt x="879437" y="1524770"/>
                  </a:lnTo>
                  <a:lnTo>
                    <a:pt x="826886" y="1519249"/>
                  </a:lnTo>
                  <a:lnTo>
                    <a:pt x="775249" y="1511621"/>
                  </a:lnTo>
                  <a:lnTo>
                    <a:pt x="724601" y="1501944"/>
                  </a:lnTo>
                  <a:lnTo>
                    <a:pt x="675017" y="1490276"/>
                  </a:lnTo>
                  <a:lnTo>
                    <a:pt x="626573" y="1476675"/>
                  </a:lnTo>
                  <a:lnTo>
                    <a:pt x="579344" y="1461200"/>
                  </a:lnTo>
                  <a:lnTo>
                    <a:pt x="533405" y="1443910"/>
                  </a:lnTo>
                  <a:lnTo>
                    <a:pt x="488831" y="1424862"/>
                  </a:lnTo>
                  <a:lnTo>
                    <a:pt x="445698" y="1404115"/>
                  </a:lnTo>
                  <a:lnTo>
                    <a:pt x="404081" y="1381727"/>
                  </a:lnTo>
                  <a:lnTo>
                    <a:pt x="364055" y="1357756"/>
                  </a:lnTo>
                  <a:lnTo>
                    <a:pt x="325696" y="1332261"/>
                  </a:lnTo>
                  <a:lnTo>
                    <a:pt x="289078" y="1305301"/>
                  </a:lnTo>
                  <a:lnTo>
                    <a:pt x="254278" y="1276932"/>
                  </a:lnTo>
                  <a:lnTo>
                    <a:pt x="221370" y="1247215"/>
                  </a:lnTo>
                  <a:lnTo>
                    <a:pt x="190429" y="1216206"/>
                  </a:lnTo>
                  <a:lnTo>
                    <a:pt x="161531" y="1183965"/>
                  </a:lnTo>
                  <a:lnTo>
                    <a:pt x="134751" y="1150549"/>
                  </a:lnTo>
                  <a:lnTo>
                    <a:pt x="110164" y="1116017"/>
                  </a:lnTo>
                  <a:lnTo>
                    <a:pt x="87846" y="1080428"/>
                  </a:lnTo>
                  <a:lnTo>
                    <a:pt x="67871" y="1043838"/>
                  </a:lnTo>
                  <a:lnTo>
                    <a:pt x="50316" y="1006308"/>
                  </a:lnTo>
                  <a:lnTo>
                    <a:pt x="35255" y="967895"/>
                  </a:lnTo>
                  <a:lnTo>
                    <a:pt x="22764" y="928658"/>
                  </a:lnTo>
                  <a:lnTo>
                    <a:pt x="12917" y="888654"/>
                  </a:lnTo>
                  <a:lnTo>
                    <a:pt x="5791" y="847942"/>
                  </a:lnTo>
                  <a:lnTo>
                    <a:pt x="1460" y="806581"/>
                  </a:lnTo>
                  <a:lnTo>
                    <a:pt x="0" y="764628"/>
                  </a:lnTo>
                  <a:close/>
                </a:path>
              </a:pathLst>
            </a:custGeom>
            <a:ln w="9220">
              <a:solidFill>
                <a:srgbClr val="9DC2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8209" y="2528726"/>
            <a:ext cx="1122680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100"/>
              </a:spcBef>
            </a:pP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MOTOR</a:t>
            </a:r>
            <a:endParaRPr sz="1550">
              <a:latin typeface="Carlito"/>
              <a:cs typeface="Carlito"/>
            </a:endParaRPr>
          </a:p>
          <a:p>
            <a:pPr marL="12065" marR="5080" algn="ctr">
              <a:lnSpc>
                <a:spcPts val="1839"/>
              </a:lnSpc>
              <a:spcBef>
                <a:spcPts val="65"/>
              </a:spcBef>
            </a:pP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ABD</a:t>
            </a:r>
            <a:r>
              <a:rPr sz="1550" b="1" spc="-90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Menşeili 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3900</a:t>
            </a:r>
            <a:r>
              <a:rPr sz="1550" b="1" spc="-25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USD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3025" y="2640854"/>
            <a:ext cx="998855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850"/>
              </a:lnSpc>
              <a:spcBef>
                <a:spcPts val="100"/>
              </a:spcBef>
            </a:pPr>
            <a:r>
              <a:rPr sz="1550" b="1" dirty="0">
                <a:solidFill>
                  <a:srgbClr val="65449B"/>
                </a:solidFill>
                <a:latin typeface="Carlito"/>
                <a:cs typeface="Carlito"/>
              </a:rPr>
              <a:t>ŞASİ</a:t>
            </a:r>
            <a:endParaRPr sz="1550">
              <a:latin typeface="Carlito"/>
              <a:cs typeface="Carlito"/>
            </a:endParaRPr>
          </a:p>
          <a:p>
            <a:pPr marL="12700" marR="5080" algn="ctr">
              <a:lnSpc>
                <a:spcPts val="1839"/>
              </a:lnSpc>
              <a:spcBef>
                <a:spcPts val="65"/>
              </a:spcBef>
            </a:pPr>
            <a:r>
              <a:rPr sz="1550" b="1" dirty="0">
                <a:solidFill>
                  <a:srgbClr val="65449B"/>
                </a:solidFill>
                <a:latin typeface="Carlito"/>
                <a:cs typeface="Carlito"/>
              </a:rPr>
              <a:t>AB</a:t>
            </a:r>
            <a:r>
              <a:rPr sz="1550" b="1" spc="-100" dirty="0">
                <a:solidFill>
                  <a:srgbClr val="65449B"/>
                </a:solidFill>
                <a:latin typeface="Carlito"/>
                <a:cs typeface="Carlito"/>
              </a:rPr>
              <a:t> </a:t>
            </a:r>
            <a:r>
              <a:rPr sz="1550" b="1" spc="-5" dirty="0">
                <a:solidFill>
                  <a:srgbClr val="65449B"/>
                </a:solidFill>
                <a:latin typeface="Carlito"/>
                <a:cs typeface="Carlito"/>
              </a:rPr>
              <a:t>Menşeili  </a:t>
            </a:r>
            <a:r>
              <a:rPr sz="1550" b="1" dirty="0">
                <a:solidFill>
                  <a:srgbClr val="65449B"/>
                </a:solidFill>
                <a:latin typeface="Carlito"/>
                <a:cs typeface="Carlito"/>
              </a:rPr>
              <a:t>3000</a:t>
            </a:r>
            <a:r>
              <a:rPr sz="1550" b="1" spc="-35" dirty="0">
                <a:solidFill>
                  <a:srgbClr val="65449B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65449B"/>
                </a:solidFill>
                <a:latin typeface="Carlito"/>
                <a:cs typeface="Carlito"/>
              </a:rPr>
              <a:t>USD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47096" y="5273941"/>
            <a:ext cx="2231390" cy="1517015"/>
          </a:xfrm>
          <a:custGeom>
            <a:avLst/>
            <a:gdLst/>
            <a:ahLst/>
            <a:cxnLst/>
            <a:rect l="l" t="t" r="r" b="b"/>
            <a:pathLst>
              <a:path w="2231390" h="1517015">
                <a:moveTo>
                  <a:pt x="2231059" y="252755"/>
                </a:moveTo>
                <a:lnTo>
                  <a:pt x="2226987" y="207324"/>
                </a:lnTo>
                <a:lnTo>
                  <a:pt x="2215247" y="164563"/>
                </a:lnTo>
                <a:lnTo>
                  <a:pt x="2196552" y="125188"/>
                </a:lnTo>
                <a:lnTo>
                  <a:pt x="2171616" y="89911"/>
                </a:lnTo>
                <a:lnTo>
                  <a:pt x="2141153" y="59447"/>
                </a:lnTo>
                <a:lnTo>
                  <a:pt x="2105877" y="34510"/>
                </a:lnTo>
                <a:lnTo>
                  <a:pt x="2066501" y="15813"/>
                </a:lnTo>
                <a:lnTo>
                  <a:pt x="2023738" y="4072"/>
                </a:lnTo>
                <a:lnTo>
                  <a:pt x="1978304" y="0"/>
                </a:lnTo>
                <a:lnTo>
                  <a:pt x="252755" y="0"/>
                </a:lnTo>
                <a:lnTo>
                  <a:pt x="207320" y="4072"/>
                </a:lnTo>
                <a:lnTo>
                  <a:pt x="164558" y="15813"/>
                </a:lnTo>
                <a:lnTo>
                  <a:pt x="125182" y="34510"/>
                </a:lnTo>
                <a:lnTo>
                  <a:pt x="89906" y="59447"/>
                </a:lnTo>
                <a:lnTo>
                  <a:pt x="59443" y="89911"/>
                </a:lnTo>
                <a:lnTo>
                  <a:pt x="34507" y="125188"/>
                </a:lnTo>
                <a:lnTo>
                  <a:pt x="15812" y="164563"/>
                </a:lnTo>
                <a:lnTo>
                  <a:pt x="4072" y="207324"/>
                </a:lnTo>
                <a:lnTo>
                  <a:pt x="0" y="252755"/>
                </a:lnTo>
                <a:lnTo>
                  <a:pt x="0" y="1263738"/>
                </a:lnTo>
                <a:lnTo>
                  <a:pt x="4072" y="1309169"/>
                </a:lnTo>
                <a:lnTo>
                  <a:pt x="15812" y="1351928"/>
                </a:lnTo>
                <a:lnTo>
                  <a:pt x="34507" y="1391302"/>
                </a:lnTo>
                <a:lnTo>
                  <a:pt x="59443" y="1426577"/>
                </a:lnTo>
                <a:lnTo>
                  <a:pt x="89906" y="1457039"/>
                </a:lnTo>
                <a:lnTo>
                  <a:pt x="125182" y="1481974"/>
                </a:lnTo>
                <a:lnTo>
                  <a:pt x="164558" y="1500669"/>
                </a:lnTo>
                <a:lnTo>
                  <a:pt x="207320" y="1512409"/>
                </a:lnTo>
                <a:lnTo>
                  <a:pt x="252755" y="1516481"/>
                </a:lnTo>
                <a:lnTo>
                  <a:pt x="1978304" y="1516481"/>
                </a:lnTo>
                <a:lnTo>
                  <a:pt x="2023738" y="1512409"/>
                </a:lnTo>
                <a:lnTo>
                  <a:pt x="2066501" y="1500669"/>
                </a:lnTo>
                <a:lnTo>
                  <a:pt x="2105877" y="1481974"/>
                </a:lnTo>
                <a:lnTo>
                  <a:pt x="2141153" y="1457039"/>
                </a:lnTo>
                <a:lnTo>
                  <a:pt x="2171616" y="1426577"/>
                </a:lnTo>
                <a:lnTo>
                  <a:pt x="2196552" y="1391302"/>
                </a:lnTo>
                <a:lnTo>
                  <a:pt x="2215247" y="1351928"/>
                </a:lnTo>
                <a:lnTo>
                  <a:pt x="2226987" y="1309169"/>
                </a:lnTo>
                <a:lnTo>
                  <a:pt x="2231059" y="1263738"/>
                </a:lnTo>
                <a:lnTo>
                  <a:pt x="2231059" y="252755"/>
                </a:lnTo>
                <a:close/>
              </a:path>
            </a:pathLst>
          </a:custGeom>
          <a:ln w="24587">
            <a:solidFill>
              <a:srgbClr val="50B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09791" y="5429253"/>
            <a:ext cx="1908810" cy="11957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0800" marR="42545" algn="ctr">
              <a:lnSpc>
                <a:spcPts val="1839"/>
              </a:lnSpc>
              <a:spcBef>
                <a:spcPts val="175"/>
              </a:spcBef>
            </a:pP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Fabrika </a:t>
            </a:r>
            <a:r>
              <a:rPr sz="1550" b="1" spc="-5" dirty="0">
                <a:solidFill>
                  <a:srgbClr val="1C2E5B"/>
                </a:solidFill>
                <a:latin typeface="Carlito"/>
                <a:cs typeface="Carlito"/>
              </a:rPr>
              <a:t>Çıkış </a:t>
            </a:r>
            <a:r>
              <a:rPr sz="1550" b="1" spc="-75" dirty="0">
                <a:solidFill>
                  <a:srgbClr val="1C2E5B"/>
                </a:solidFill>
                <a:latin typeface="Carlito"/>
                <a:cs typeface="Carlito"/>
              </a:rPr>
              <a:t>FiyaM:</a:t>
            </a:r>
            <a:r>
              <a:rPr sz="1550" b="1" spc="-105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10  000</a:t>
            </a:r>
            <a:r>
              <a:rPr sz="1550" b="1" spc="-10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USD</a:t>
            </a:r>
            <a:endParaRPr sz="1550">
              <a:latin typeface="Carlito"/>
              <a:cs typeface="Carlito"/>
            </a:endParaRPr>
          </a:p>
          <a:p>
            <a:pPr algn="ctr">
              <a:lnSpc>
                <a:spcPts val="1770"/>
              </a:lnSpc>
            </a:pP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TÜRKİYE</a:t>
            </a:r>
            <a:r>
              <a:rPr sz="1550" b="1" spc="-15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50" b="1" spc="-5" dirty="0">
                <a:solidFill>
                  <a:srgbClr val="1C2E5B"/>
                </a:solidFill>
                <a:latin typeface="Carlito"/>
                <a:cs typeface="Carlito"/>
              </a:rPr>
              <a:t>menşeili</a:t>
            </a:r>
            <a:endParaRPr sz="1550">
              <a:latin typeface="Carlito"/>
              <a:cs typeface="Carlito"/>
            </a:endParaRPr>
          </a:p>
          <a:p>
            <a:pPr marL="12700" marR="5080" algn="ctr">
              <a:lnSpc>
                <a:spcPts val="1839"/>
              </a:lnSpc>
              <a:spcBef>
                <a:spcPts val="70"/>
              </a:spcBef>
            </a:pPr>
            <a:r>
              <a:rPr sz="1550" b="1" spc="-5" dirty="0">
                <a:solidFill>
                  <a:srgbClr val="1C2E5B"/>
                </a:solidFill>
                <a:latin typeface="Carlito"/>
                <a:cs typeface="Carlito"/>
              </a:rPr>
              <a:t>Diğer maddeler </a:t>
            </a: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+</a:t>
            </a:r>
            <a:r>
              <a:rPr sz="1550" b="1" spc="-95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işlem  </a:t>
            </a:r>
            <a:r>
              <a:rPr sz="1550" b="1" spc="-5" dirty="0">
                <a:solidFill>
                  <a:srgbClr val="1C2E5B"/>
                </a:solidFill>
                <a:latin typeface="Carlito"/>
                <a:cs typeface="Carlito"/>
              </a:rPr>
              <a:t>ve </a:t>
            </a: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işçilikler: 1100</a:t>
            </a:r>
            <a:r>
              <a:rPr sz="1550" b="1" spc="-70" dirty="0">
                <a:solidFill>
                  <a:srgbClr val="1C2E5B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1C2E5B"/>
                </a:solidFill>
                <a:latin typeface="Carlito"/>
                <a:cs typeface="Carlito"/>
              </a:rPr>
              <a:t>USD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68792" y="4418177"/>
            <a:ext cx="1435100" cy="1187450"/>
            <a:chOff x="1568792" y="4418177"/>
            <a:chExt cx="1435100" cy="1187450"/>
          </a:xfrm>
        </p:grpSpPr>
        <p:sp>
          <p:nvSpPr>
            <p:cNvPr id="17" name="object 17"/>
            <p:cNvSpPr/>
            <p:nvPr/>
          </p:nvSpPr>
          <p:spPr>
            <a:xfrm>
              <a:off x="1581086" y="4430471"/>
              <a:ext cx="1410335" cy="1162685"/>
            </a:xfrm>
            <a:custGeom>
              <a:avLst/>
              <a:gdLst/>
              <a:ahLst/>
              <a:cxnLst/>
              <a:rect l="l" t="t" r="r" b="b"/>
              <a:pathLst>
                <a:path w="1410335" h="1162685">
                  <a:moveTo>
                    <a:pt x="705104" y="0"/>
                  </a:moveTo>
                  <a:lnTo>
                    <a:pt x="652481" y="1593"/>
                  </a:lnTo>
                  <a:lnTo>
                    <a:pt x="600908" y="6301"/>
                  </a:lnTo>
                  <a:lnTo>
                    <a:pt x="550522" y="14008"/>
                  </a:lnTo>
                  <a:lnTo>
                    <a:pt x="501459" y="24604"/>
                  </a:lnTo>
                  <a:lnTo>
                    <a:pt x="453856" y="37977"/>
                  </a:lnTo>
                  <a:lnTo>
                    <a:pt x="407849" y="54012"/>
                  </a:lnTo>
                  <a:lnTo>
                    <a:pt x="363573" y="72599"/>
                  </a:lnTo>
                  <a:lnTo>
                    <a:pt x="321166" y="93625"/>
                  </a:lnTo>
                  <a:lnTo>
                    <a:pt x="280764" y="116978"/>
                  </a:lnTo>
                  <a:lnTo>
                    <a:pt x="242503" y="142544"/>
                  </a:lnTo>
                  <a:lnTo>
                    <a:pt x="206519" y="170213"/>
                  </a:lnTo>
                  <a:lnTo>
                    <a:pt x="172949" y="199871"/>
                  </a:lnTo>
                  <a:lnTo>
                    <a:pt x="141929" y="231406"/>
                  </a:lnTo>
                  <a:lnTo>
                    <a:pt x="113596" y="264706"/>
                  </a:lnTo>
                  <a:lnTo>
                    <a:pt x="88085" y="299658"/>
                  </a:lnTo>
                  <a:lnTo>
                    <a:pt x="65533" y="336150"/>
                  </a:lnTo>
                  <a:lnTo>
                    <a:pt x="46077" y="374070"/>
                  </a:lnTo>
                  <a:lnTo>
                    <a:pt x="29853" y="413305"/>
                  </a:lnTo>
                  <a:lnTo>
                    <a:pt x="16996" y="453743"/>
                  </a:lnTo>
                  <a:lnTo>
                    <a:pt x="7645" y="495272"/>
                  </a:lnTo>
                  <a:lnTo>
                    <a:pt x="1933" y="537779"/>
                  </a:lnTo>
                  <a:lnTo>
                    <a:pt x="0" y="581151"/>
                  </a:lnTo>
                  <a:lnTo>
                    <a:pt x="1933" y="624524"/>
                  </a:lnTo>
                  <a:lnTo>
                    <a:pt x="7645" y="667031"/>
                  </a:lnTo>
                  <a:lnTo>
                    <a:pt x="16996" y="708560"/>
                  </a:lnTo>
                  <a:lnTo>
                    <a:pt x="29853" y="748998"/>
                  </a:lnTo>
                  <a:lnTo>
                    <a:pt x="46077" y="788233"/>
                  </a:lnTo>
                  <a:lnTo>
                    <a:pt x="65533" y="826153"/>
                  </a:lnTo>
                  <a:lnTo>
                    <a:pt x="88085" y="862645"/>
                  </a:lnTo>
                  <a:lnTo>
                    <a:pt x="113596" y="897597"/>
                  </a:lnTo>
                  <a:lnTo>
                    <a:pt x="141929" y="930897"/>
                  </a:lnTo>
                  <a:lnTo>
                    <a:pt x="172949" y="962432"/>
                  </a:lnTo>
                  <a:lnTo>
                    <a:pt x="206519" y="992090"/>
                  </a:lnTo>
                  <a:lnTo>
                    <a:pt x="242503" y="1019759"/>
                  </a:lnTo>
                  <a:lnTo>
                    <a:pt x="280764" y="1045325"/>
                  </a:lnTo>
                  <a:lnTo>
                    <a:pt x="321166" y="1068678"/>
                  </a:lnTo>
                  <a:lnTo>
                    <a:pt x="363573" y="1089704"/>
                  </a:lnTo>
                  <a:lnTo>
                    <a:pt x="407849" y="1108291"/>
                  </a:lnTo>
                  <a:lnTo>
                    <a:pt x="453856" y="1124326"/>
                  </a:lnTo>
                  <a:lnTo>
                    <a:pt x="501459" y="1137699"/>
                  </a:lnTo>
                  <a:lnTo>
                    <a:pt x="550522" y="1148295"/>
                  </a:lnTo>
                  <a:lnTo>
                    <a:pt x="600908" y="1156002"/>
                  </a:lnTo>
                  <a:lnTo>
                    <a:pt x="652481" y="1160710"/>
                  </a:lnTo>
                  <a:lnTo>
                    <a:pt x="705104" y="1162303"/>
                  </a:lnTo>
                  <a:lnTo>
                    <a:pt x="757725" y="1160710"/>
                  </a:lnTo>
                  <a:lnTo>
                    <a:pt x="809296" y="1156002"/>
                  </a:lnTo>
                  <a:lnTo>
                    <a:pt x="859680" y="1148295"/>
                  </a:lnTo>
                  <a:lnTo>
                    <a:pt x="908742" y="1137699"/>
                  </a:lnTo>
                  <a:lnTo>
                    <a:pt x="956344" y="1124326"/>
                  </a:lnTo>
                  <a:lnTo>
                    <a:pt x="1002351" y="1108291"/>
                  </a:lnTo>
                  <a:lnTo>
                    <a:pt x="1046625" y="1089704"/>
                  </a:lnTo>
                  <a:lnTo>
                    <a:pt x="1089031" y="1068678"/>
                  </a:lnTo>
                  <a:lnTo>
                    <a:pt x="1129433" y="1045325"/>
                  </a:lnTo>
                  <a:lnTo>
                    <a:pt x="1167694" y="1019759"/>
                  </a:lnTo>
                  <a:lnTo>
                    <a:pt x="1203677" y="992090"/>
                  </a:lnTo>
                  <a:lnTo>
                    <a:pt x="1237247" y="962432"/>
                  </a:lnTo>
                  <a:lnTo>
                    <a:pt x="1268266" y="930897"/>
                  </a:lnTo>
                  <a:lnTo>
                    <a:pt x="1296599" y="897597"/>
                  </a:lnTo>
                  <a:lnTo>
                    <a:pt x="1322110" y="862645"/>
                  </a:lnTo>
                  <a:lnTo>
                    <a:pt x="1344661" y="826153"/>
                  </a:lnTo>
                  <a:lnTo>
                    <a:pt x="1364117" y="788233"/>
                  </a:lnTo>
                  <a:lnTo>
                    <a:pt x="1380342" y="748998"/>
                  </a:lnTo>
                  <a:lnTo>
                    <a:pt x="1393198" y="708560"/>
                  </a:lnTo>
                  <a:lnTo>
                    <a:pt x="1402550" y="667031"/>
                  </a:lnTo>
                  <a:lnTo>
                    <a:pt x="1408261" y="624524"/>
                  </a:lnTo>
                  <a:lnTo>
                    <a:pt x="1410195" y="581151"/>
                  </a:lnTo>
                  <a:lnTo>
                    <a:pt x="1408261" y="537779"/>
                  </a:lnTo>
                  <a:lnTo>
                    <a:pt x="1402550" y="495272"/>
                  </a:lnTo>
                  <a:lnTo>
                    <a:pt x="1393198" y="453743"/>
                  </a:lnTo>
                  <a:lnTo>
                    <a:pt x="1380342" y="413305"/>
                  </a:lnTo>
                  <a:lnTo>
                    <a:pt x="1364117" y="374070"/>
                  </a:lnTo>
                  <a:lnTo>
                    <a:pt x="1344661" y="336150"/>
                  </a:lnTo>
                  <a:lnTo>
                    <a:pt x="1322110" y="299658"/>
                  </a:lnTo>
                  <a:lnTo>
                    <a:pt x="1296599" y="264706"/>
                  </a:lnTo>
                  <a:lnTo>
                    <a:pt x="1268266" y="231406"/>
                  </a:lnTo>
                  <a:lnTo>
                    <a:pt x="1237247" y="199871"/>
                  </a:lnTo>
                  <a:lnTo>
                    <a:pt x="1203677" y="170213"/>
                  </a:lnTo>
                  <a:lnTo>
                    <a:pt x="1167694" y="142544"/>
                  </a:lnTo>
                  <a:lnTo>
                    <a:pt x="1129433" y="116978"/>
                  </a:lnTo>
                  <a:lnTo>
                    <a:pt x="1089031" y="93625"/>
                  </a:lnTo>
                  <a:lnTo>
                    <a:pt x="1046625" y="72599"/>
                  </a:lnTo>
                  <a:lnTo>
                    <a:pt x="1002351" y="54012"/>
                  </a:lnTo>
                  <a:lnTo>
                    <a:pt x="956344" y="37977"/>
                  </a:lnTo>
                  <a:lnTo>
                    <a:pt x="908742" y="24604"/>
                  </a:lnTo>
                  <a:lnTo>
                    <a:pt x="859680" y="14008"/>
                  </a:lnTo>
                  <a:lnTo>
                    <a:pt x="809296" y="6301"/>
                  </a:lnTo>
                  <a:lnTo>
                    <a:pt x="757725" y="1593"/>
                  </a:lnTo>
                  <a:lnTo>
                    <a:pt x="705104" y="0"/>
                  </a:lnTo>
                  <a:close/>
                </a:path>
              </a:pathLst>
            </a:custGeom>
            <a:solidFill>
              <a:srgbClr val="50B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81086" y="4430471"/>
              <a:ext cx="1410335" cy="1162685"/>
            </a:xfrm>
            <a:custGeom>
              <a:avLst/>
              <a:gdLst/>
              <a:ahLst/>
              <a:cxnLst/>
              <a:rect l="l" t="t" r="r" b="b"/>
              <a:pathLst>
                <a:path w="1410335" h="1162685">
                  <a:moveTo>
                    <a:pt x="0" y="581151"/>
                  </a:moveTo>
                  <a:lnTo>
                    <a:pt x="1933" y="537779"/>
                  </a:lnTo>
                  <a:lnTo>
                    <a:pt x="7645" y="495272"/>
                  </a:lnTo>
                  <a:lnTo>
                    <a:pt x="16996" y="453743"/>
                  </a:lnTo>
                  <a:lnTo>
                    <a:pt x="29853" y="413305"/>
                  </a:lnTo>
                  <a:lnTo>
                    <a:pt x="46077" y="374070"/>
                  </a:lnTo>
                  <a:lnTo>
                    <a:pt x="65533" y="336150"/>
                  </a:lnTo>
                  <a:lnTo>
                    <a:pt x="88085" y="299658"/>
                  </a:lnTo>
                  <a:lnTo>
                    <a:pt x="113596" y="264706"/>
                  </a:lnTo>
                  <a:lnTo>
                    <a:pt x="141929" y="231406"/>
                  </a:lnTo>
                  <a:lnTo>
                    <a:pt x="172949" y="199871"/>
                  </a:lnTo>
                  <a:lnTo>
                    <a:pt x="206519" y="170213"/>
                  </a:lnTo>
                  <a:lnTo>
                    <a:pt x="242503" y="142544"/>
                  </a:lnTo>
                  <a:lnTo>
                    <a:pt x="280764" y="116978"/>
                  </a:lnTo>
                  <a:lnTo>
                    <a:pt x="321166" y="93625"/>
                  </a:lnTo>
                  <a:lnTo>
                    <a:pt x="363573" y="72599"/>
                  </a:lnTo>
                  <a:lnTo>
                    <a:pt x="407849" y="54012"/>
                  </a:lnTo>
                  <a:lnTo>
                    <a:pt x="453856" y="37977"/>
                  </a:lnTo>
                  <a:lnTo>
                    <a:pt x="501459" y="24604"/>
                  </a:lnTo>
                  <a:lnTo>
                    <a:pt x="550522" y="14008"/>
                  </a:lnTo>
                  <a:lnTo>
                    <a:pt x="600908" y="6301"/>
                  </a:lnTo>
                  <a:lnTo>
                    <a:pt x="652481" y="1593"/>
                  </a:lnTo>
                  <a:lnTo>
                    <a:pt x="705104" y="0"/>
                  </a:lnTo>
                  <a:lnTo>
                    <a:pt x="757725" y="1593"/>
                  </a:lnTo>
                  <a:lnTo>
                    <a:pt x="809296" y="6301"/>
                  </a:lnTo>
                  <a:lnTo>
                    <a:pt x="859680" y="14008"/>
                  </a:lnTo>
                  <a:lnTo>
                    <a:pt x="908742" y="24604"/>
                  </a:lnTo>
                  <a:lnTo>
                    <a:pt x="956344" y="37977"/>
                  </a:lnTo>
                  <a:lnTo>
                    <a:pt x="1002351" y="54012"/>
                  </a:lnTo>
                  <a:lnTo>
                    <a:pt x="1046625" y="72599"/>
                  </a:lnTo>
                  <a:lnTo>
                    <a:pt x="1089031" y="93625"/>
                  </a:lnTo>
                  <a:lnTo>
                    <a:pt x="1129433" y="116978"/>
                  </a:lnTo>
                  <a:lnTo>
                    <a:pt x="1167694" y="142544"/>
                  </a:lnTo>
                  <a:lnTo>
                    <a:pt x="1203677" y="170213"/>
                  </a:lnTo>
                  <a:lnTo>
                    <a:pt x="1237247" y="199871"/>
                  </a:lnTo>
                  <a:lnTo>
                    <a:pt x="1268266" y="231406"/>
                  </a:lnTo>
                  <a:lnTo>
                    <a:pt x="1296599" y="264706"/>
                  </a:lnTo>
                  <a:lnTo>
                    <a:pt x="1322110" y="299658"/>
                  </a:lnTo>
                  <a:lnTo>
                    <a:pt x="1344661" y="336150"/>
                  </a:lnTo>
                  <a:lnTo>
                    <a:pt x="1364117" y="374070"/>
                  </a:lnTo>
                  <a:lnTo>
                    <a:pt x="1380342" y="413305"/>
                  </a:lnTo>
                  <a:lnTo>
                    <a:pt x="1393198" y="453743"/>
                  </a:lnTo>
                  <a:lnTo>
                    <a:pt x="1402550" y="495272"/>
                  </a:lnTo>
                  <a:lnTo>
                    <a:pt x="1408261" y="537779"/>
                  </a:lnTo>
                  <a:lnTo>
                    <a:pt x="1410195" y="581151"/>
                  </a:lnTo>
                  <a:lnTo>
                    <a:pt x="1408261" y="624524"/>
                  </a:lnTo>
                  <a:lnTo>
                    <a:pt x="1402550" y="667031"/>
                  </a:lnTo>
                  <a:lnTo>
                    <a:pt x="1393198" y="708560"/>
                  </a:lnTo>
                  <a:lnTo>
                    <a:pt x="1380342" y="748998"/>
                  </a:lnTo>
                  <a:lnTo>
                    <a:pt x="1364117" y="788233"/>
                  </a:lnTo>
                  <a:lnTo>
                    <a:pt x="1344661" y="826153"/>
                  </a:lnTo>
                  <a:lnTo>
                    <a:pt x="1322110" y="862645"/>
                  </a:lnTo>
                  <a:lnTo>
                    <a:pt x="1296599" y="897597"/>
                  </a:lnTo>
                  <a:lnTo>
                    <a:pt x="1268266" y="930897"/>
                  </a:lnTo>
                  <a:lnTo>
                    <a:pt x="1237247" y="962432"/>
                  </a:lnTo>
                  <a:lnTo>
                    <a:pt x="1203677" y="992090"/>
                  </a:lnTo>
                  <a:lnTo>
                    <a:pt x="1167694" y="1019759"/>
                  </a:lnTo>
                  <a:lnTo>
                    <a:pt x="1129433" y="1045325"/>
                  </a:lnTo>
                  <a:lnTo>
                    <a:pt x="1089031" y="1068678"/>
                  </a:lnTo>
                  <a:lnTo>
                    <a:pt x="1046625" y="1089704"/>
                  </a:lnTo>
                  <a:lnTo>
                    <a:pt x="1002351" y="1108291"/>
                  </a:lnTo>
                  <a:lnTo>
                    <a:pt x="956344" y="1124326"/>
                  </a:lnTo>
                  <a:lnTo>
                    <a:pt x="908742" y="1137699"/>
                  </a:lnTo>
                  <a:lnTo>
                    <a:pt x="859680" y="1148295"/>
                  </a:lnTo>
                  <a:lnTo>
                    <a:pt x="809296" y="1156002"/>
                  </a:lnTo>
                  <a:lnTo>
                    <a:pt x="757725" y="1160710"/>
                  </a:lnTo>
                  <a:lnTo>
                    <a:pt x="705104" y="1162303"/>
                  </a:lnTo>
                  <a:lnTo>
                    <a:pt x="652481" y="1160710"/>
                  </a:lnTo>
                  <a:lnTo>
                    <a:pt x="600908" y="1156002"/>
                  </a:lnTo>
                  <a:lnTo>
                    <a:pt x="550522" y="1148295"/>
                  </a:lnTo>
                  <a:lnTo>
                    <a:pt x="501459" y="1137699"/>
                  </a:lnTo>
                  <a:lnTo>
                    <a:pt x="453856" y="1124326"/>
                  </a:lnTo>
                  <a:lnTo>
                    <a:pt x="407849" y="1108291"/>
                  </a:lnTo>
                  <a:lnTo>
                    <a:pt x="363573" y="1089704"/>
                  </a:lnTo>
                  <a:lnTo>
                    <a:pt x="321166" y="1068678"/>
                  </a:lnTo>
                  <a:lnTo>
                    <a:pt x="280764" y="1045325"/>
                  </a:lnTo>
                  <a:lnTo>
                    <a:pt x="242503" y="1019759"/>
                  </a:lnTo>
                  <a:lnTo>
                    <a:pt x="206519" y="992090"/>
                  </a:lnTo>
                  <a:lnTo>
                    <a:pt x="172949" y="962432"/>
                  </a:lnTo>
                  <a:lnTo>
                    <a:pt x="141929" y="930897"/>
                  </a:lnTo>
                  <a:lnTo>
                    <a:pt x="113596" y="897597"/>
                  </a:lnTo>
                  <a:lnTo>
                    <a:pt x="88085" y="862645"/>
                  </a:lnTo>
                  <a:lnTo>
                    <a:pt x="65533" y="826153"/>
                  </a:lnTo>
                  <a:lnTo>
                    <a:pt x="46077" y="788233"/>
                  </a:lnTo>
                  <a:lnTo>
                    <a:pt x="29853" y="748998"/>
                  </a:lnTo>
                  <a:lnTo>
                    <a:pt x="16996" y="708560"/>
                  </a:lnTo>
                  <a:lnTo>
                    <a:pt x="7645" y="667031"/>
                  </a:lnTo>
                  <a:lnTo>
                    <a:pt x="1933" y="624524"/>
                  </a:lnTo>
                  <a:lnTo>
                    <a:pt x="0" y="581151"/>
                  </a:lnTo>
                  <a:close/>
                </a:path>
              </a:pathLst>
            </a:custGeom>
            <a:ln w="24587">
              <a:solidFill>
                <a:srgbClr val="428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35835" y="4880880"/>
            <a:ext cx="50609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5" dirty="0">
                <a:solidFill>
                  <a:srgbClr val="FFFFFF"/>
                </a:solidFill>
                <a:latin typeface="Carlito"/>
                <a:cs typeface="Carlito"/>
              </a:rPr>
              <a:t>MISIR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90131" y="4428655"/>
            <a:ext cx="2712720" cy="1731010"/>
            <a:chOff x="6690131" y="4428655"/>
            <a:chExt cx="2712720" cy="1731010"/>
          </a:xfrm>
        </p:grpSpPr>
        <p:sp>
          <p:nvSpPr>
            <p:cNvPr id="21" name="object 21"/>
            <p:cNvSpPr/>
            <p:nvPr/>
          </p:nvSpPr>
          <p:spPr>
            <a:xfrm>
              <a:off x="6690131" y="4428655"/>
              <a:ext cx="2712402" cy="1730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40410" y="4456823"/>
              <a:ext cx="2614422" cy="16342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40410" y="4456823"/>
              <a:ext cx="2614930" cy="1634489"/>
            </a:xfrm>
            <a:custGeom>
              <a:avLst/>
              <a:gdLst/>
              <a:ahLst/>
              <a:cxnLst/>
              <a:rect l="l" t="t" r="r" b="b"/>
              <a:pathLst>
                <a:path w="2614929" h="1634489">
                  <a:moveTo>
                    <a:pt x="0" y="817130"/>
                  </a:moveTo>
                  <a:lnTo>
                    <a:pt x="5059" y="744743"/>
                  </a:lnTo>
                  <a:lnTo>
                    <a:pt x="19953" y="674118"/>
                  </a:lnTo>
                  <a:lnTo>
                    <a:pt x="44257" y="605523"/>
                  </a:lnTo>
                  <a:lnTo>
                    <a:pt x="77546" y="539223"/>
                  </a:lnTo>
                  <a:lnTo>
                    <a:pt x="119396" y="475484"/>
                  </a:lnTo>
                  <a:lnTo>
                    <a:pt x="143397" y="444657"/>
                  </a:lnTo>
                  <a:lnTo>
                    <a:pt x="169379" y="414571"/>
                  </a:lnTo>
                  <a:lnTo>
                    <a:pt x="197289" y="385257"/>
                  </a:lnTo>
                  <a:lnTo>
                    <a:pt x="227073" y="356750"/>
                  </a:lnTo>
                  <a:lnTo>
                    <a:pt x="258678" y="329082"/>
                  </a:lnTo>
                  <a:lnTo>
                    <a:pt x="292052" y="302286"/>
                  </a:lnTo>
                  <a:lnTo>
                    <a:pt x="327140" y="276397"/>
                  </a:lnTo>
                  <a:lnTo>
                    <a:pt x="363890" y="251447"/>
                  </a:lnTo>
                  <a:lnTo>
                    <a:pt x="402248" y="227469"/>
                  </a:lnTo>
                  <a:lnTo>
                    <a:pt x="442162" y="204496"/>
                  </a:lnTo>
                  <a:lnTo>
                    <a:pt x="483579" y="182563"/>
                  </a:lnTo>
                  <a:lnTo>
                    <a:pt x="526444" y="161701"/>
                  </a:lnTo>
                  <a:lnTo>
                    <a:pt x="570706" y="141945"/>
                  </a:lnTo>
                  <a:lnTo>
                    <a:pt x="616311" y="123327"/>
                  </a:lnTo>
                  <a:lnTo>
                    <a:pt x="663206" y="105880"/>
                  </a:lnTo>
                  <a:lnTo>
                    <a:pt x="711337" y="89638"/>
                  </a:lnTo>
                  <a:lnTo>
                    <a:pt x="760652" y="74635"/>
                  </a:lnTo>
                  <a:lnTo>
                    <a:pt x="811098" y="60903"/>
                  </a:lnTo>
                  <a:lnTo>
                    <a:pt x="862620" y="48475"/>
                  </a:lnTo>
                  <a:lnTo>
                    <a:pt x="915167" y="37385"/>
                  </a:lnTo>
                  <a:lnTo>
                    <a:pt x="968685" y="27665"/>
                  </a:lnTo>
                  <a:lnTo>
                    <a:pt x="1023121" y="19350"/>
                  </a:lnTo>
                  <a:lnTo>
                    <a:pt x="1078422" y="12473"/>
                  </a:lnTo>
                  <a:lnTo>
                    <a:pt x="1134535" y="7065"/>
                  </a:lnTo>
                  <a:lnTo>
                    <a:pt x="1191406" y="3162"/>
                  </a:lnTo>
                  <a:lnTo>
                    <a:pt x="1248982" y="796"/>
                  </a:lnTo>
                  <a:lnTo>
                    <a:pt x="1307211" y="0"/>
                  </a:lnTo>
                  <a:lnTo>
                    <a:pt x="1365439" y="796"/>
                  </a:lnTo>
                  <a:lnTo>
                    <a:pt x="1423015" y="3162"/>
                  </a:lnTo>
                  <a:lnTo>
                    <a:pt x="1479886" y="7065"/>
                  </a:lnTo>
                  <a:lnTo>
                    <a:pt x="1535999" y="12473"/>
                  </a:lnTo>
                  <a:lnTo>
                    <a:pt x="1591300" y="19350"/>
                  </a:lnTo>
                  <a:lnTo>
                    <a:pt x="1645736" y="27665"/>
                  </a:lnTo>
                  <a:lnTo>
                    <a:pt x="1699254" y="37385"/>
                  </a:lnTo>
                  <a:lnTo>
                    <a:pt x="1751801" y="48475"/>
                  </a:lnTo>
                  <a:lnTo>
                    <a:pt x="1803323" y="60903"/>
                  </a:lnTo>
                  <a:lnTo>
                    <a:pt x="1853769" y="74635"/>
                  </a:lnTo>
                  <a:lnTo>
                    <a:pt x="1903084" y="89638"/>
                  </a:lnTo>
                  <a:lnTo>
                    <a:pt x="1951215" y="105880"/>
                  </a:lnTo>
                  <a:lnTo>
                    <a:pt x="1998110" y="123327"/>
                  </a:lnTo>
                  <a:lnTo>
                    <a:pt x="2043715" y="141945"/>
                  </a:lnTo>
                  <a:lnTo>
                    <a:pt x="2087977" y="161701"/>
                  </a:lnTo>
                  <a:lnTo>
                    <a:pt x="2130842" y="182563"/>
                  </a:lnTo>
                  <a:lnTo>
                    <a:pt x="2172259" y="204496"/>
                  </a:lnTo>
                  <a:lnTo>
                    <a:pt x="2212173" y="227469"/>
                  </a:lnTo>
                  <a:lnTo>
                    <a:pt x="2250531" y="251447"/>
                  </a:lnTo>
                  <a:lnTo>
                    <a:pt x="2287281" y="276397"/>
                  </a:lnTo>
                  <a:lnTo>
                    <a:pt x="2322369" y="302286"/>
                  </a:lnTo>
                  <a:lnTo>
                    <a:pt x="2355743" y="329082"/>
                  </a:lnTo>
                  <a:lnTo>
                    <a:pt x="2387348" y="356750"/>
                  </a:lnTo>
                  <a:lnTo>
                    <a:pt x="2417132" y="385257"/>
                  </a:lnTo>
                  <a:lnTo>
                    <a:pt x="2445042" y="414571"/>
                  </a:lnTo>
                  <a:lnTo>
                    <a:pt x="2471024" y="444657"/>
                  </a:lnTo>
                  <a:lnTo>
                    <a:pt x="2495025" y="475484"/>
                  </a:lnTo>
                  <a:lnTo>
                    <a:pt x="2516993" y="507017"/>
                  </a:lnTo>
                  <a:lnTo>
                    <a:pt x="2554616" y="572070"/>
                  </a:lnTo>
                  <a:lnTo>
                    <a:pt x="2583466" y="639551"/>
                  </a:lnTo>
                  <a:lnTo>
                    <a:pt x="2603118" y="709193"/>
                  </a:lnTo>
                  <a:lnTo>
                    <a:pt x="2613148" y="780733"/>
                  </a:lnTo>
                  <a:lnTo>
                    <a:pt x="2614422" y="817130"/>
                  </a:lnTo>
                  <a:lnTo>
                    <a:pt x="2613148" y="853528"/>
                  </a:lnTo>
                  <a:lnTo>
                    <a:pt x="2603118" y="925067"/>
                  </a:lnTo>
                  <a:lnTo>
                    <a:pt x="2583466" y="994710"/>
                  </a:lnTo>
                  <a:lnTo>
                    <a:pt x="2554616" y="1062191"/>
                  </a:lnTo>
                  <a:lnTo>
                    <a:pt x="2516993" y="1127244"/>
                  </a:lnTo>
                  <a:lnTo>
                    <a:pt x="2495025" y="1158777"/>
                  </a:lnTo>
                  <a:lnTo>
                    <a:pt x="2471024" y="1189603"/>
                  </a:lnTo>
                  <a:lnTo>
                    <a:pt x="2445042" y="1219690"/>
                  </a:lnTo>
                  <a:lnTo>
                    <a:pt x="2417132" y="1249003"/>
                  </a:lnTo>
                  <a:lnTo>
                    <a:pt x="2387348" y="1277511"/>
                  </a:lnTo>
                  <a:lnTo>
                    <a:pt x="2355743" y="1305179"/>
                  </a:lnTo>
                  <a:lnTo>
                    <a:pt x="2322369" y="1331974"/>
                  </a:lnTo>
                  <a:lnTo>
                    <a:pt x="2287281" y="1357863"/>
                  </a:lnTo>
                  <a:lnTo>
                    <a:pt x="2250531" y="1382814"/>
                  </a:lnTo>
                  <a:lnTo>
                    <a:pt x="2212173" y="1406792"/>
                  </a:lnTo>
                  <a:lnTo>
                    <a:pt x="2172259" y="1429764"/>
                  </a:lnTo>
                  <a:lnTo>
                    <a:pt x="2130842" y="1451698"/>
                  </a:lnTo>
                  <a:lnTo>
                    <a:pt x="2087977" y="1472559"/>
                  </a:lnTo>
                  <a:lnTo>
                    <a:pt x="2043715" y="1492316"/>
                  </a:lnTo>
                  <a:lnTo>
                    <a:pt x="1998110" y="1510934"/>
                  </a:lnTo>
                  <a:lnTo>
                    <a:pt x="1951215" y="1528380"/>
                  </a:lnTo>
                  <a:lnTo>
                    <a:pt x="1903084" y="1544622"/>
                  </a:lnTo>
                  <a:lnTo>
                    <a:pt x="1853769" y="1559626"/>
                  </a:lnTo>
                  <a:lnTo>
                    <a:pt x="1803323" y="1573358"/>
                  </a:lnTo>
                  <a:lnTo>
                    <a:pt x="1751801" y="1585786"/>
                  </a:lnTo>
                  <a:lnTo>
                    <a:pt x="1699254" y="1596876"/>
                  </a:lnTo>
                  <a:lnTo>
                    <a:pt x="1645736" y="1606595"/>
                  </a:lnTo>
                  <a:lnTo>
                    <a:pt x="1591300" y="1614910"/>
                  </a:lnTo>
                  <a:lnTo>
                    <a:pt x="1535999" y="1621788"/>
                  </a:lnTo>
                  <a:lnTo>
                    <a:pt x="1479886" y="1627195"/>
                  </a:lnTo>
                  <a:lnTo>
                    <a:pt x="1423015" y="1631098"/>
                  </a:lnTo>
                  <a:lnTo>
                    <a:pt x="1365439" y="1633465"/>
                  </a:lnTo>
                  <a:lnTo>
                    <a:pt x="1307211" y="1634261"/>
                  </a:lnTo>
                  <a:lnTo>
                    <a:pt x="1248982" y="1633465"/>
                  </a:lnTo>
                  <a:lnTo>
                    <a:pt x="1191406" y="1631098"/>
                  </a:lnTo>
                  <a:lnTo>
                    <a:pt x="1134535" y="1627195"/>
                  </a:lnTo>
                  <a:lnTo>
                    <a:pt x="1078422" y="1621788"/>
                  </a:lnTo>
                  <a:lnTo>
                    <a:pt x="1023121" y="1614910"/>
                  </a:lnTo>
                  <a:lnTo>
                    <a:pt x="968685" y="1606595"/>
                  </a:lnTo>
                  <a:lnTo>
                    <a:pt x="915167" y="1596876"/>
                  </a:lnTo>
                  <a:lnTo>
                    <a:pt x="862620" y="1585786"/>
                  </a:lnTo>
                  <a:lnTo>
                    <a:pt x="811098" y="1573358"/>
                  </a:lnTo>
                  <a:lnTo>
                    <a:pt x="760652" y="1559626"/>
                  </a:lnTo>
                  <a:lnTo>
                    <a:pt x="711337" y="1544622"/>
                  </a:lnTo>
                  <a:lnTo>
                    <a:pt x="663206" y="1528380"/>
                  </a:lnTo>
                  <a:lnTo>
                    <a:pt x="616311" y="1510934"/>
                  </a:lnTo>
                  <a:lnTo>
                    <a:pt x="570706" y="1492316"/>
                  </a:lnTo>
                  <a:lnTo>
                    <a:pt x="526444" y="1472559"/>
                  </a:lnTo>
                  <a:lnTo>
                    <a:pt x="483579" y="1451698"/>
                  </a:lnTo>
                  <a:lnTo>
                    <a:pt x="442162" y="1429764"/>
                  </a:lnTo>
                  <a:lnTo>
                    <a:pt x="402248" y="1406792"/>
                  </a:lnTo>
                  <a:lnTo>
                    <a:pt x="363890" y="1382814"/>
                  </a:lnTo>
                  <a:lnTo>
                    <a:pt x="327140" y="1357863"/>
                  </a:lnTo>
                  <a:lnTo>
                    <a:pt x="292052" y="1331974"/>
                  </a:lnTo>
                  <a:lnTo>
                    <a:pt x="258678" y="1305179"/>
                  </a:lnTo>
                  <a:lnTo>
                    <a:pt x="227073" y="1277511"/>
                  </a:lnTo>
                  <a:lnTo>
                    <a:pt x="197289" y="1249003"/>
                  </a:lnTo>
                  <a:lnTo>
                    <a:pt x="169379" y="1219690"/>
                  </a:lnTo>
                  <a:lnTo>
                    <a:pt x="143397" y="1189603"/>
                  </a:lnTo>
                  <a:lnTo>
                    <a:pt x="119396" y="1158777"/>
                  </a:lnTo>
                  <a:lnTo>
                    <a:pt x="97428" y="1127244"/>
                  </a:lnTo>
                  <a:lnTo>
                    <a:pt x="59805" y="1062191"/>
                  </a:lnTo>
                  <a:lnTo>
                    <a:pt x="30955" y="994710"/>
                  </a:lnTo>
                  <a:lnTo>
                    <a:pt x="11303" y="925067"/>
                  </a:lnTo>
                  <a:lnTo>
                    <a:pt x="1273" y="853528"/>
                  </a:lnTo>
                  <a:lnTo>
                    <a:pt x="0" y="817130"/>
                  </a:lnTo>
                  <a:close/>
                </a:path>
              </a:pathLst>
            </a:custGeom>
            <a:ln w="9220">
              <a:solidFill>
                <a:srgbClr val="5690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14920" y="4789059"/>
            <a:ext cx="1671955" cy="9626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175"/>
              </a:spcBef>
            </a:pP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Diğer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aksam –</a:t>
            </a:r>
            <a:r>
              <a:rPr sz="1550" b="1" spc="-100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parça  </a:t>
            </a: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ve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aksesuarlar  NORVEÇ </a:t>
            </a:r>
            <a:r>
              <a:rPr sz="1550" b="1" spc="-5" dirty="0">
                <a:solidFill>
                  <a:srgbClr val="C12026"/>
                </a:solidFill>
                <a:latin typeface="Carlito"/>
                <a:cs typeface="Carlito"/>
              </a:rPr>
              <a:t>menşeili 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2000</a:t>
            </a:r>
            <a:r>
              <a:rPr sz="1550" b="1" spc="-10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50" b="1" dirty="0">
                <a:solidFill>
                  <a:srgbClr val="C12026"/>
                </a:solidFill>
                <a:latin typeface="Carlito"/>
                <a:cs typeface="Carlito"/>
              </a:rPr>
              <a:t>USD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41878" y="2943682"/>
            <a:ext cx="3533775" cy="2282190"/>
            <a:chOff x="3341878" y="2943682"/>
            <a:chExt cx="3533775" cy="2282190"/>
          </a:xfrm>
        </p:grpSpPr>
        <p:sp>
          <p:nvSpPr>
            <p:cNvPr id="26" name="object 26"/>
            <p:cNvSpPr/>
            <p:nvPr/>
          </p:nvSpPr>
          <p:spPr>
            <a:xfrm>
              <a:off x="6034163" y="4408534"/>
              <a:ext cx="768647" cy="5110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954" y="2943682"/>
              <a:ext cx="740477" cy="5996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02578" y="3044287"/>
              <a:ext cx="772671" cy="4788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41878" y="4315966"/>
              <a:ext cx="704258" cy="6479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67719" y="4432680"/>
              <a:ext cx="329982" cy="7927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352425"/>
            <a:ext cx="8003591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734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ÖRNEK: </a:t>
            </a:r>
            <a:r>
              <a:rPr spc="35" dirty="0"/>
              <a:t>ÇAPRAZ </a:t>
            </a:r>
            <a:r>
              <a:rPr spc="85" dirty="0"/>
              <a:t>MENŞE  </a:t>
            </a:r>
            <a:r>
              <a:rPr spc="45" dirty="0"/>
              <a:t>KÜMÜLASYONUNUN İŞLEYİŞİ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781922"/>
            <a:ext cx="9107170" cy="275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6700"/>
              </a:lnSpc>
              <a:spcBef>
                <a:spcPts val="100"/>
              </a:spcBef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Türkiye,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Norveç,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Mısır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çapraz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kümülasyonuna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imkan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tanıyan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ticaret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anlaşmaları 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ağı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bulunur.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116700"/>
              </a:lnSpc>
              <a:spcBef>
                <a:spcPts val="850"/>
              </a:spcBef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elde edilen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8703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tarife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pozisyonundaki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ürünün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menşe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statüsü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kazanması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olmayan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maddelere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uygulanması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işçilik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kuralı: </a:t>
            </a:r>
            <a:r>
              <a:rPr sz="1500" i="1" spc="25" dirty="0">
                <a:solidFill>
                  <a:srgbClr val="F6B034"/>
                </a:solidFill>
                <a:latin typeface="Arial"/>
                <a:cs typeface="Arial"/>
              </a:rPr>
              <a:t>“kullanılan </a:t>
            </a:r>
            <a:r>
              <a:rPr sz="1500" i="1" spc="35" dirty="0">
                <a:solidFill>
                  <a:srgbClr val="F6B034"/>
                </a:solidFill>
                <a:latin typeface="Arial"/>
                <a:cs typeface="Arial"/>
              </a:rPr>
              <a:t>girdilerin </a:t>
            </a:r>
            <a:r>
              <a:rPr sz="1500" i="1" spc="25" dirty="0">
                <a:solidFill>
                  <a:srgbClr val="F6B034"/>
                </a:solidFill>
                <a:latin typeface="Arial"/>
                <a:cs typeface="Arial"/>
              </a:rPr>
              <a:t>kıymetinin </a:t>
            </a:r>
            <a:r>
              <a:rPr sz="1500" i="1" spc="30" dirty="0">
                <a:solidFill>
                  <a:srgbClr val="F6B034"/>
                </a:solidFill>
                <a:latin typeface="Arial"/>
                <a:cs typeface="Arial"/>
              </a:rPr>
              <a:t>ürünün </a:t>
            </a:r>
            <a:r>
              <a:rPr sz="1500" i="1" spc="35" dirty="0">
                <a:solidFill>
                  <a:srgbClr val="F6B034"/>
                </a:solidFill>
                <a:latin typeface="Arial"/>
                <a:cs typeface="Arial"/>
              </a:rPr>
              <a:t>fabrika </a:t>
            </a:r>
            <a:r>
              <a:rPr sz="1500" i="1" dirty="0">
                <a:solidFill>
                  <a:srgbClr val="F6B034"/>
                </a:solidFill>
                <a:latin typeface="Arial"/>
                <a:cs typeface="Arial"/>
              </a:rPr>
              <a:t>çıkış  </a:t>
            </a:r>
            <a:r>
              <a:rPr sz="1500" i="1" spc="10" dirty="0">
                <a:solidFill>
                  <a:srgbClr val="F6B034"/>
                </a:solidFill>
                <a:latin typeface="Arial"/>
                <a:cs typeface="Arial"/>
              </a:rPr>
              <a:t>fiyatının %40’ını </a:t>
            </a:r>
            <a:r>
              <a:rPr sz="1500" i="1" spc="30" dirty="0">
                <a:solidFill>
                  <a:srgbClr val="F6B034"/>
                </a:solidFill>
                <a:latin typeface="Arial"/>
                <a:cs typeface="Arial"/>
              </a:rPr>
              <a:t>geçmeyen</a:t>
            </a:r>
            <a:r>
              <a:rPr sz="1500" i="1" spc="-2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500" i="1" spc="40" dirty="0">
                <a:solidFill>
                  <a:srgbClr val="F6B034"/>
                </a:solidFill>
                <a:latin typeface="Arial"/>
                <a:cs typeface="Arial"/>
              </a:rPr>
              <a:t>imalattır.”</a:t>
            </a:r>
            <a:endParaRPr sz="1500">
              <a:latin typeface="Arial"/>
              <a:cs typeface="Arial"/>
            </a:endParaRPr>
          </a:p>
          <a:p>
            <a:pPr marL="192405" marR="5715" indent="-180340" algn="just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Menşenin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tespitinde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ürünün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imalatında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Norveç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AB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maddeler,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Türkiye-Mısır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ticaretinde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kabul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edilecektir.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Otomobilin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fabrika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çıkış fiyatının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%60’ını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menşeili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unsurlar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teşkil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ettiğinden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yetersiz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işçilik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ötesinde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olduğundan,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nihai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Mısır’a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Türkiye </a:t>
            </a:r>
            <a:r>
              <a:rPr sz="1500" spc="20" dirty="0">
                <a:solidFill>
                  <a:srgbClr val="F6B034"/>
                </a:solidFill>
                <a:latin typeface="Arial"/>
                <a:cs typeface="Arial"/>
              </a:rPr>
              <a:t>menşeli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</a:t>
            </a:r>
            <a:r>
              <a:rPr sz="1500" spc="3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edilecektir.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082" y="1077976"/>
            <a:ext cx="60242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080" marR="5080" indent="-1009015">
              <a:lnSpc>
                <a:spcPct val="100000"/>
              </a:lnSpc>
              <a:spcBef>
                <a:spcPts val="100"/>
              </a:spcBef>
            </a:pPr>
            <a:r>
              <a:rPr sz="2500" spc="30" dirty="0"/>
              <a:t>ÇAPRAZ </a:t>
            </a:r>
            <a:r>
              <a:rPr sz="2500" spc="35" dirty="0"/>
              <a:t>KÜMÜLASYONDA </a:t>
            </a:r>
            <a:r>
              <a:rPr sz="2500" spc="45" dirty="0"/>
              <a:t>TAMAMEN  ELDE </a:t>
            </a:r>
            <a:r>
              <a:rPr sz="2500" spc="90" dirty="0"/>
              <a:t>EDİLMEMİŞ</a:t>
            </a:r>
            <a:r>
              <a:rPr sz="2500" spc="125" dirty="0"/>
              <a:t> </a:t>
            </a:r>
            <a:r>
              <a:rPr sz="2500" spc="-50" dirty="0"/>
              <a:t>EŞYA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5496394" y="2077999"/>
            <a:ext cx="3371215" cy="1428750"/>
            <a:chOff x="5496394" y="2077999"/>
            <a:chExt cx="3371215" cy="1428750"/>
          </a:xfrm>
        </p:grpSpPr>
        <p:sp>
          <p:nvSpPr>
            <p:cNvPr id="4" name="object 4"/>
            <p:cNvSpPr/>
            <p:nvPr/>
          </p:nvSpPr>
          <p:spPr>
            <a:xfrm>
              <a:off x="5510047" y="2091651"/>
              <a:ext cx="2082800" cy="696595"/>
            </a:xfrm>
            <a:custGeom>
              <a:avLst/>
              <a:gdLst/>
              <a:ahLst/>
              <a:cxnLst/>
              <a:rect l="l" t="t" r="r" b="b"/>
              <a:pathLst>
                <a:path w="2082800" h="696594">
                  <a:moveTo>
                    <a:pt x="0" y="0"/>
                  </a:moveTo>
                  <a:lnTo>
                    <a:pt x="0" y="360908"/>
                  </a:lnTo>
                  <a:lnTo>
                    <a:pt x="2082622" y="360908"/>
                  </a:lnTo>
                  <a:lnTo>
                    <a:pt x="2082622" y="696061"/>
                  </a:lnTo>
                </a:path>
              </a:pathLst>
            </a:custGeom>
            <a:ln w="27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1724" y="2733116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4">
                  <a:moveTo>
                    <a:pt x="81889" y="0"/>
                  </a:moveTo>
                  <a:lnTo>
                    <a:pt x="0" y="0"/>
                  </a:lnTo>
                  <a:lnTo>
                    <a:pt x="40944" y="81889"/>
                  </a:lnTo>
                  <a:lnTo>
                    <a:pt x="81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0589" y="2502103"/>
              <a:ext cx="2826918" cy="10045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40661" y="2077999"/>
            <a:ext cx="3703954" cy="1456690"/>
            <a:chOff x="1740661" y="2077999"/>
            <a:chExt cx="3703954" cy="1456690"/>
          </a:xfrm>
        </p:grpSpPr>
        <p:sp>
          <p:nvSpPr>
            <p:cNvPr id="8" name="object 8"/>
            <p:cNvSpPr/>
            <p:nvPr/>
          </p:nvSpPr>
          <p:spPr>
            <a:xfrm>
              <a:off x="3121596" y="2091651"/>
              <a:ext cx="2309495" cy="696595"/>
            </a:xfrm>
            <a:custGeom>
              <a:avLst/>
              <a:gdLst/>
              <a:ahLst/>
              <a:cxnLst/>
              <a:rect l="l" t="t" r="r" b="b"/>
              <a:pathLst>
                <a:path w="2309495" h="696594">
                  <a:moveTo>
                    <a:pt x="2309075" y="0"/>
                  </a:moveTo>
                  <a:lnTo>
                    <a:pt x="2309075" y="360908"/>
                  </a:lnTo>
                  <a:lnTo>
                    <a:pt x="0" y="360908"/>
                  </a:lnTo>
                  <a:lnTo>
                    <a:pt x="0" y="696061"/>
                  </a:lnTo>
                </a:path>
              </a:pathLst>
            </a:custGeom>
            <a:ln w="27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0651" y="2733116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4" h="81914">
                  <a:moveTo>
                    <a:pt x="81889" y="0"/>
                  </a:moveTo>
                  <a:lnTo>
                    <a:pt x="0" y="0"/>
                  </a:lnTo>
                  <a:lnTo>
                    <a:pt x="40944" y="81889"/>
                  </a:lnTo>
                  <a:lnTo>
                    <a:pt x="81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0661" y="2525930"/>
              <a:ext cx="3049257" cy="1008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83634" y="2489905"/>
            <a:ext cx="1366520" cy="9213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1270" algn="ctr">
              <a:lnSpc>
                <a:spcPct val="151300"/>
              </a:lnSpc>
              <a:spcBef>
                <a:spcPts val="60"/>
              </a:spcBef>
            </a:pPr>
            <a:r>
              <a:rPr sz="1300" b="1" spc="15" dirty="0">
                <a:solidFill>
                  <a:srgbClr val="FFFFFF"/>
                </a:solidFill>
                <a:latin typeface="Carlito"/>
                <a:cs typeface="Carlito"/>
              </a:rPr>
              <a:t>Anlaşmaya </a:t>
            </a:r>
            <a:r>
              <a:rPr sz="1300" b="1" spc="10" dirty="0">
                <a:solidFill>
                  <a:srgbClr val="FFFFFF"/>
                </a:solidFill>
                <a:latin typeface="Carlito"/>
                <a:cs typeface="Carlito"/>
              </a:rPr>
              <a:t>Taraf  </a:t>
            </a:r>
            <a:r>
              <a:rPr sz="1300" b="1" spc="15" dirty="0">
                <a:solidFill>
                  <a:srgbClr val="FFFFFF"/>
                </a:solidFill>
                <a:latin typeface="Carlito"/>
                <a:cs typeface="Carlito"/>
              </a:rPr>
              <a:t>Ülkeler </a:t>
            </a:r>
            <a:r>
              <a:rPr sz="1300" b="1" spc="10" dirty="0">
                <a:solidFill>
                  <a:srgbClr val="FFFFFF"/>
                </a:solidFill>
                <a:latin typeface="Carlito"/>
                <a:cs typeface="Carlito"/>
              </a:rPr>
              <a:t>Menşeli  Girdiler</a:t>
            </a:r>
            <a:r>
              <a:rPr sz="13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Carlito"/>
                <a:cs typeface="Carlito"/>
              </a:rPr>
              <a:t>Kullanılmış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2905" y="2465648"/>
            <a:ext cx="1366520" cy="617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6364">
              <a:lnSpc>
                <a:spcPct val="149400"/>
              </a:lnSpc>
              <a:spcBef>
                <a:spcPts val="90"/>
              </a:spcBef>
            </a:pPr>
            <a:r>
              <a:rPr sz="1300" b="1" spc="10" dirty="0">
                <a:solidFill>
                  <a:srgbClr val="FFFFFF"/>
                </a:solidFill>
                <a:latin typeface="Carlito"/>
                <a:cs typeface="Carlito"/>
              </a:rPr>
              <a:t>3. </a:t>
            </a:r>
            <a:r>
              <a:rPr sz="1300" b="1" spc="15" dirty="0">
                <a:solidFill>
                  <a:srgbClr val="FFFFFF"/>
                </a:solidFill>
                <a:latin typeface="Carlito"/>
                <a:cs typeface="Carlito"/>
              </a:rPr>
              <a:t>Ülke </a:t>
            </a:r>
            <a:r>
              <a:rPr sz="1300" b="1" spc="10" dirty="0">
                <a:solidFill>
                  <a:srgbClr val="FFFFFF"/>
                </a:solidFill>
                <a:latin typeface="Carlito"/>
                <a:cs typeface="Carlito"/>
              </a:rPr>
              <a:t>Menşeli  Girdiler</a:t>
            </a:r>
            <a:r>
              <a:rPr sz="13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Carlito"/>
                <a:cs typeface="Carlito"/>
              </a:rPr>
              <a:t>Kullanılmış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62681" y="3517646"/>
            <a:ext cx="81915" cy="419100"/>
            <a:chOff x="3062681" y="3517646"/>
            <a:chExt cx="81915" cy="419100"/>
          </a:xfrm>
        </p:grpSpPr>
        <p:sp>
          <p:nvSpPr>
            <p:cNvPr id="14" name="object 14"/>
            <p:cNvSpPr/>
            <p:nvPr/>
          </p:nvSpPr>
          <p:spPr>
            <a:xfrm>
              <a:off x="3103626" y="3517646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0"/>
                  </a:moveTo>
                  <a:lnTo>
                    <a:pt x="0" y="391248"/>
                  </a:lnTo>
                </a:path>
              </a:pathLst>
            </a:custGeom>
            <a:ln w="27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2681" y="3854297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4" h="81914">
                  <a:moveTo>
                    <a:pt x="81889" y="0"/>
                  </a:moveTo>
                  <a:lnTo>
                    <a:pt x="0" y="0"/>
                  </a:lnTo>
                  <a:lnTo>
                    <a:pt x="40944" y="81889"/>
                  </a:lnTo>
                  <a:lnTo>
                    <a:pt x="81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464996" y="3511816"/>
            <a:ext cx="81915" cy="419100"/>
            <a:chOff x="7464996" y="3511816"/>
            <a:chExt cx="81915" cy="419100"/>
          </a:xfrm>
        </p:grpSpPr>
        <p:sp>
          <p:nvSpPr>
            <p:cNvPr id="17" name="object 17"/>
            <p:cNvSpPr/>
            <p:nvPr/>
          </p:nvSpPr>
          <p:spPr>
            <a:xfrm>
              <a:off x="7505941" y="3511816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0"/>
                  </a:moveTo>
                  <a:lnTo>
                    <a:pt x="0" y="391248"/>
                  </a:lnTo>
                </a:path>
              </a:pathLst>
            </a:custGeom>
            <a:ln w="27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4996" y="3848468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5" h="81914">
                  <a:moveTo>
                    <a:pt x="81889" y="0"/>
                  </a:moveTo>
                  <a:lnTo>
                    <a:pt x="0" y="0"/>
                  </a:lnTo>
                  <a:lnTo>
                    <a:pt x="40944" y="81889"/>
                  </a:lnTo>
                  <a:lnTo>
                    <a:pt x="81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89747" y="4051262"/>
            <a:ext cx="2951480" cy="500380"/>
          </a:xfrm>
          <a:prstGeom prst="rect">
            <a:avLst/>
          </a:prstGeom>
          <a:ln w="24269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823594" marR="260985" indent="-552450">
              <a:lnSpc>
                <a:spcPts val="1530"/>
              </a:lnSpc>
              <a:spcBef>
                <a:spcPts val="455"/>
              </a:spcBef>
            </a:pPr>
            <a:r>
              <a:rPr sz="1300" b="1" spc="10" dirty="0">
                <a:solidFill>
                  <a:srgbClr val="283B80"/>
                </a:solidFill>
                <a:latin typeface="Carlito"/>
                <a:cs typeface="Carlito"/>
              </a:rPr>
              <a:t>Yetersiz İşlem </a:t>
            </a:r>
            <a:r>
              <a:rPr sz="1300" b="1" spc="15" dirty="0">
                <a:solidFill>
                  <a:srgbClr val="283B80"/>
                </a:solidFill>
                <a:latin typeface="Carlito"/>
                <a:cs typeface="Carlito"/>
              </a:rPr>
              <a:t>ve </a:t>
            </a:r>
            <a:r>
              <a:rPr sz="1300" b="1" spc="5" dirty="0">
                <a:solidFill>
                  <a:srgbClr val="283B80"/>
                </a:solidFill>
                <a:latin typeface="Carlito"/>
                <a:cs typeface="Carlito"/>
              </a:rPr>
              <a:t>İşçiliğin </a:t>
            </a:r>
            <a:r>
              <a:rPr sz="1300" b="1" spc="10" dirty="0">
                <a:solidFill>
                  <a:srgbClr val="283B80"/>
                </a:solidFill>
                <a:latin typeface="Carlito"/>
                <a:cs typeface="Carlito"/>
              </a:rPr>
              <a:t>Ötesinde  </a:t>
            </a:r>
            <a:r>
              <a:rPr sz="1300" b="1" spc="15" dirty="0">
                <a:solidFill>
                  <a:srgbClr val="283B80"/>
                </a:solidFill>
                <a:latin typeface="Carlito"/>
                <a:cs typeface="Carlito"/>
              </a:rPr>
              <a:t>İşlem Yapılmış</a:t>
            </a:r>
            <a:r>
              <a:rPr sz="1300" b="1" spc="-10" dirty="0">
                <a:solidFill>
                  <a:srgbClr val="283B80"/>
                </a:solidFill>
                <a:latin typeface="Carlito"/>
                <a:cs typeface="Carlito"/>
              </a:rPr>
              <a:t> </a:t>
            </a:r>
            <a:r>
              <a:rPr sz="1300" b="1" spc="15" dirty="0">
                <a:solidFill>
                  <a:srgbClr val="283B80"/>
                </a:solidFill>
                <a:latin typeface="Carlito"/>
                <a:cs typeface="Carlito"/>
              </a:rPr>
              <a:t>mı?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87440" y="4049623"/>
            <a:ext cx="2733675" cy="500380"/>
          </a:xfrm>
          <a:prstGeom prst="rect">
            <a:avLst/>
          </a:prstGeom>
          <a:ln w="24269">
            <a:solidFill>
              <a:srgbClr val="C9696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410845" marR="146685" indent="-248920">
              <a:lnSpc>
                <a:spcPts val="1530"/>
              </a:lnSpc>
              <a:spcBef>
                <a:spcPts val="455"/>
              </a:spcBef>
            </a:pPr>
            <a:r>
              <a:rPr sz="1300" b="1" spc="15" dirty="0">
                <a:solidFill>
                  <a:srgbClr val="283B80"/>
                </a:solidFill>
                <a:latin typeface="Carlito"/>
                <a:cs typeface="Carlito"/>
              </a:rPr>
              <a:t>Yapılan İşlem ve </a:t>
            </a:r>
            <a:r>
              <a:rPr sz="1300" b="1" spc="10" dirty="0">
                <a:solidFill>
                  <a:srgbClr val="283B80"/>
                </a:solidFill>
                <a:latin typeface="Carlito"/>
                <a:cs typeface="Carlito"/>
              </a:rPr>
              <a:t>İşçilik</a:t>
            </a:r>
            <a:r>
              <a:rPr sz="1300" b="1" spc="-80" dirty="0">
                <a:solidFill>
                  <a:srgbClr val="283B80"/>
                </a:solidFill>
                <a:latin typeface="Carlito"/>
                <a:cs typeface="Carlito"/>
              </a:rPr>
              <a:t> </a:t>
            </a:r>
            <a:r>
              <a:rPr sz="1300" b="1" spc="15" dirty="0">
                <a:solidFill>
                  <a:srgbClr val="283B80"/>
                </a:solidFill>
                <a:latin typeface="Carlito"/>
                <a:cs typeface="Carlito"/>
              </a:rPr>
              <a:t>Yönetmelik  Eki Listeye Göre </a:t>
            </a:r>
            <a:r>
              <a:rPr sz="1300" b="1" spc="10" dirty="0">
                <a:solidFill>
                  <a:srgbClr val="283B80"/>
                </a:solidFill>
                <a:latin typeface="Carlito"/>
                <a:cs typeface="Carlito"/>
              </a:rPr>
              <a:t>Yeterli</a:t>
            </a:r>
            <a:r>
              <a:rPr sz="1300" b="1" spc="-55" dirty="0">
                <a:solidFill>
                  <a:srgbClr val="283B80"/>
                </a:solidFill>
                <a:latin typeface="Carlito"/>
                <a:cs typeface="Carlito"/>
              </a:rPr>
              <a:t> </a:t>
            </a:r>
            <a:r>
              <a:rPr sz="1300" b="1" spc="10" dirty="0">
                <a:solidFill>
                  <a:srgbClr val="283B80"/>
                </a:solidFill>
                <a:latin typeface="Carlito"/>
                <a:cs typeface="Carlito"/>
              </a:rPr>
              <a:t>mi?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44052" y="4782464"/>
            <a:ext cx="1677035" cy="1547495"/>
            <a:chOff x="2044052" y="4782464"/>
            <a:chExt cx="1677035" cy="1547495"/>
          </a:xfrm>
        </p:grpSpPr>
        <p:sp>
          <p:nvSpPr>
            <p:cNvPr id="22" name="object 22"/>
            <p:cNvSpPr/>
            <p:nvPr/>
          </p:nvSpPr>
          <p:spPr>
            <a:xfrm>
              <a:off x="2808351" y="4846967"/>
              <a:ext cx="873760" cy="887730"/>
            </a:xfrm>
            <a:custGeom>
              <a:avLst/>
              <a:gdLst/>
              <a:ahLst/>
              <a:cxnLst/>
              <a:rect l="l" t="t" r="r" b="b"/>
              <a:pathLst>
                <a:path w="873760" h="887729">
                  <a:moveTo>
                    <a:pt x="436740" y="0"/>
                  </a:moveTo>
                  <a:lnTo>
                    <a:pt x="0" y="443839"/>
                  </a:lnTo>
                  <a:lnTo>
                    <a:pt x="436740" y="887679"/>
                  </a:lnTo>
                  <a:lnTo>
                    <a:pt x="873480" y="443839"/>
                  </a:lnTo>
                  <a:lnTo>
                    <a:pt x="436740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08351" y="4846967"/>
              <a:ext cx="873760" cy="887730"/>
            </a:xfrm>
            <a:custGeom>
              <a:avLst/>
              <a:gdLst/>
              <a:ahLst/>
              <a:cxnLst/>
              <a:rect l="l" t="t" r="r" b="b"/>
              <a:pathLst>
                <a:path w="873760" h="887729">
                  <a:moveTo>
                    <a:pt x="0" y="443839"/>
                  </a:moveTo>
                  <a:lnTo>
                    <a:pt x="436740" y="0"/>
                  </a:lnTo>
                  <a:lnTo>
                    <a:pt x="873480" y="443839"/>
                  </a:lnTo>
                  <a:lnTo>
                    <a:pt x="436740" y="887679"/>
                  </a:lnTo>
                  <a:lnTo>
                    <a:pt x="0" y="443839"/>
                  </a:lnTo>
                  <a:close/>
                </a:path>
              </a:pathLst>
            </a:custGeom>
            <a:ln w="24269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49142" y="5724562"/>
              <a:ext cx="0" cy="581025"/>
            </a:xfrm>
            <a:custGeom>
              <a:avLst/>
              <a:gdLst/>
              <a:ahLst/>
              <a:cxnLst/>
              <a:rect l="l" t="t" r="r" b="b"/>
              <a:pathLst>
                <a:path h="581025">
                  <a:moveTo>
                    <a:pt x="0" y="0"/>
                  </a:moveTo>
                  <a:lnTo>
                    <a:pt x="0" y="580809"/>
                  </a:lnTo>
                </a:path>
              </a:pathLst>
            </a:custGeom>
            <a:ln w="12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2744" y="625684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96" y="0"/>
                  </a:moveTo>
                  <a:lnTo>
                    <a:pt x="0" y="0"/>
                  </a:lnTo>
                  <a:lnTo>
                    <a:pt x="36398" y="72796"/>
                  </a:lnTo>
                  <a:lnTo>
                    <a:pt x="72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68309" y="5290807"/>
              <a:ext cx="752475" cy="0"/>
            </a:xfrm>
            <a:custGeom>
              <a:avLst/>
              <a:gdLst/>
              <a:ahLst/>
              <a:cxnLst/>
              <a:rect l="l" t="t" r="r" b="b"/>
              <a:pathLst>
                <a:path w="752475">
                  <a:moveTo>
                    <a:pt x="752170" y="0"/>
                  </a:moveTo>
                  <a:lnTo>
                    <a:pt x="0" y="0"/>
                  </a:lnTo>
                </a:path>
              </a:pathLst>
            </a:custGeom>
            <a:ln w="12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44052" y="52544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96" y="0"/>
                  </a:moveTo>
                  <a:lnTo>
                    <a:pt x="0" y="36398"/>
                  </a:lnTo>
                  <a:lnTo>
                    <a:pt x="72796" y="72796"/>
                  </a:lnTo>
                  <a:lnTo>
                    <a:pt x="72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60396" y="4794846"/>
              <a:ext cx="260985" cy="294640"/>
            </a:xfrm>
            <a:custGeom>
              <a:avLst/>
              <a:gdLst/>
              <a:ahLst/>
              <a:cxnLst/>
              <a:rect l="l" t="t" r="r" b="b"/>
              <a:pathLst>
                <a:path w="260985" h="294639">
                  <a:moveTo>
                    <a:pt x="260832" y="0"/>
                  </a:moveTo>
                  <a:lnTo>
                    <a:pt x="0" y="0"/>
                  </a:lnTo>
                  <a:lnTo>
                    <a:pt x="0" y="294208"/>
                  </a:lnTo>
                  <a:lnTo>
                    <a:pt x="260832" y="294208"/>
                  </a:lnTo>
                  <a:lnTo>
                    <a:pt x="260832" y="0"/>
                  </a:lnTo>
                  <a:close/>
                </a:path>
              </a:pathLst>
            </a:custGeom>
            <a:solidFill>
              <a:srgbClr val="50B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0396" y="4794846"/>
              <a:ext cx="260985" cy="294640"/>
            </a:xfrm>
            <a:custGeom>
              <a:avLst/>
              <a:gdLst/>
              <a:ahLst/>
              <a:cxnLst/>
              <a:rect l="l" t="t" r="r" b="b"/>
              <a:pathLst>
                <a:path w="260985" h="294639">
                  <a:moveTo>
                    <a:pt x="0" y="0"/>
                  </a:moveTo>
                  <a:lnTo>
                    <a:pt x="260832" y="0"/>
                  </a:lnTo>
                  <a:lnTo>
                    <a:pt x="260832" y="294208"/>
                  </a:lnTo>
                  <a:lnTo>
                    <a:pt x="0" y="294208"/>
                  </a:lnTo>
                  <a:lnTo>
                    <a:pt x="0" y="0"/>
                  </a:lnTo>
                  <a:close/>
                </a:path>
              </a:pathLst>
            </a:custGeom>
            <a:ln w="24269">
              <a:solidFill>
                <a:srgbClr val="428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5050" y="5727928"/>
              <a:ext cx="283210" cy="294640"/>
            </a:xfrm>
            <a:custGeom>
              <a:avLst/>
              <a:gdLst/>
              <a:ahLst/>
              <a:cxnLst/>
              <a:rect l="l" t="t" r="r" b="b"/>
              <a:pathLst>
                <a:path w="283210" h="294639">
                  <a:moveTo>
                    <a:pt x="283070" y="0"/>
                  </a:moveTo>
                  <a:lnTo>
                    <a:pt x="0" y="0"/>
                  </a:lnTo>
                  <a:lnTo>
                    <a:pt x="0" y="294208"/>
                  </a:lnTo>
                  <a:lnTo>
                    <a:pt x="283070" y="294208"/>
                  </a:lnTo>
                  <a:lnTo>
                    <a:pt x="283070" y="0"/>
                  </a:lnTo>
                  <a:close/>
                </a:path>
              </a:pathLst>
            </a:custGeom>
            <a:solidFill>
              <a:srgbClr val="50B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5050" y="5727928"/>
              <a:ext cx="283210" cy="294640"/>
            </a:xfrm>
            <a:custGeom>
              <a:avLst/>
              <a:gdLst/>
              <a:ahLst/>
              <a:cxnLst/>
              <a:rect l="l" t="t" r="r" b="b"/>
              <a:pathLst>
                <a:path w="283210" h="294639">
                  <a:moveTo>
                    <a:pt x="0" y="0"/>
                  </a:moveTo>
                  <a:lnTo>
                    <a:pt x="283070" y="0"/>
                  </a:lnTo>
                  <a:lnTo>
                    <a:pt x="283070" y="294208"/>
                  </a:lnTo>
                  <a:lnTo>
                    <a:pt x="0" y="294208"/>
                  </a:lnTo>
                  <a:lnTo>
                    <a:pt x="0" y="0"/>
                  </a:lnTo>
                  <a:close/>
                </a:path>
              </a:pathLst>
            </a:custGeom>
            <a:ln w="24269">
              <a:solidFill>
                <a:srgbClr val="428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25050" y="5727928"/>
            <a:ext cx="283210" cy="2946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300" b="1" spc="20" dirty="0">
                <a:latin typeface="Carlito"/>
                <a:cs typeface="Carlito"/>
              </a:rPr>
              <a:t>H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5091" y="455107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897"/>
                </a:lnTo>
              </a:path>
            </a:pathLst>
          </a:custGeom>
          <a:ln w="12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89837" y="4825814"/>
            <a:ext cx="1053465" cy="421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7580">
              <a:lnSpc>
                <a:spcPts val="1415"/>
              </a:lnSpc>
              <a:spcBef>
                <a:spcPts val="135"/>
              </a:spcBef>
            </a:pPr>
            <a:r>
              <a:rPr sz="1300" b="1" spc="15" dirty="0">
                <a:latin typeface="Carlito"/>
                <a:cs typeface="Carlito"/>
              </a:rPr>
              <a:t>E</a:t>
            </a:r>
            <a:endParaRPr sz="1300">
              <a:latin typeface="Carlito"/>
              <a:cs typeface="Carlito"/>
            </a:endParaRPr>
          </a:p>
          <a:p>
            <a:pPr marL="208915" indent="-196850">
              <a:lnSpc>
                <a:spcPts val="1655"/>
              </a:lnSpc>
              <a:buFont typeface="Wingdings"/>
              <a:buChar char=""/>
              <a:tabLst>
                <a:tab pos="209550" algn="l"/>
              </a:tabLst>
            </a:pPr>
            <a:r>
              <a:rPr sz="1500" b="1" spc="15" dirty="0">
                <a:solidFill>
                  <a:srgbClr val="C12026"/>
                </a:solidFill>
                <a:latin typeface="Carlito"/>
                <a:cs typeface="Carlito"/>
              </a:rPr>
              <a:t>EUR</a:t>
            </a:r>
            <a:r>
              <a:rPr sz="1500" b="1" spc="-5" dirty="0">
                <a:solidFill>
                  <a:srgbClr val="C12026"/>
                </a:solidFill>
                <a:latin typeface="Carlito"/>
                <a:cs typeface="Carlito"/>
              </a:rPr>
              <a:t> </a:t>
            </a:r>
            <a:r>
              <a:rPr sz="1500" b="1" spc="10" dirty="0">
                <a:solidFill>
                  <a:srgbClr val="C12026"/>
                </a:solidFill>
                <a:latin typeface="Carlito"/>
                <a:cs typeface="Carlito"/>
              </a:rPr>
              <a:t>1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11707" y="4544669"/>
            <a:ext cx="1481455" cy="1789430"/>
            <a:chOff x="7111707" y="4544669"/>
            <a:chExt cx="1481455" cy="1789430"/>
          </a:xfrm>
        </p:grpSpPr>
        <p:sp>
          <p:nvSpPr>
            <p:cNvPr id="36" name="object 36"/>
            <p:cNvSpPr/>
            <p:nvPr/>
          </p:nvSpPr>
          <p:spPr>
            <a:xfrm>
              <a:off x="7124090" y="4962156"/>
              <a:ext cx="873760" cy="800735"/>
            </a:xfrm>
            <a:custGeom>
              <a:avLst/>
              <a:gdLst/>
              <a:ahLst/>
              <a:cxnLst/>
              <a:rect l="l" t="t" r="r" b="b"/>
              <a:pathLst>
                <a:path w="873759" h="800735">
                  <a:moveTo>
                    <a:pt x="436740" y="0"/>
                  </a:moveTo>
                  <a:lnTo>
                    <a:pt x="0" y="400342"/>
                  </a:lnTo>
                  <a:lnTo>
                    <a:pt x="436740" y="800684"/>
                  </a:lnTo>
                  <a:lnTo>
                    <a:pt x="873493" y="400342"/>
                  </a:lnTo>
                  <a:lnTo>
                    <a:pt x="436740" y="0"/>
                  </a:lnTo>
                  <a:close/>
                </a:path>
              </a:pathLst>
            </a:custGeom>
            <a:solidFill>
              <a:srgbClr val="5A9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4090" y="4962156"/>
              <a:ext cx="873760" cy="800735"/>
            </a:xfrm>
            <a:custGeom>
              <a:avLst/>
              <a:gdLst/>
              <a:ahLst/>
              <a:cxnLst/>
              <a:rect l="l" t="t" r="r" b="b"/>
              <a:pathLst>
                <a:path w="873759" h="800735">
                  <a:moveTo>
                    <a:pt x="0" y="400342"/>
                  </a:moveTo>
                  <a:lnTo>
                    <a:pt x="436740" y="0"/>
                  </a:lnTo>
                  <a:lnTo>
                    <a:pt x="873480" y="400342"/>
                  </a:lnTo>
                  <a:lnTo>
                    <a:pt x="436740" y="800684"/>
                  </a:lnTo>
                  <a:lnTo>
                    <a:pt x="0" y="400342"/>
                  </a:lnTo>
                  <a:close/>
                </a:path>
              </a:pathLst>
            </a:custGeom>
            <a:ln w="24269">
              <a:solidFill>
                <a:srgbClr val="477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60830" y="4549431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404901"/>
                  </a:moveTo>
                  <a:lnTo>
                    <a:pt x="0" y="0"/>
                  </a:lnTo>
                </a:path>
              </a:pathLst>
            </a:custGeom>
            <a:ln w="9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60830" y="5787580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0"/>
                  </a:moveTo>
                  <a:lnTo>
                    <a:pt x="0" y="521665"/>
                  </a:lnTo>
                </a:path>
              </a:pathLst>
            </a:custGeom>
            <a:ln w="12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4445" y="626071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83" y="0"/>
                  </a:moveTo>
                  <a:lnTo>
                    <a:pt x="0" y="0"/>
                  </a:lnTo>
                  <a:lnTo>
                    <a:pt x="36385" y="72796"/>
                  </a:lnTo>
                  <a:lnTo>
                    <a:pt x="72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44116" y="5481459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524243" y="0"/>
                  </a:moveTo>
                  <a:lnTo>
                    <a:pt x="0" y="0"/>
                  </a:lnTo>
                </a:path>
              </a:pathLst>
            </a:custGeom>
            <a:ln w="12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19832" y="544506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0"/>
                  </a:moveTo>
                  <a:lnTo>
                    <a:pt x="0" y="72796"/>
                  </a:lnTo>
                  <a:lnTo>
                    <a:pt x="72796" y="36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70532" y="5023116"/>
              <a:ext cx="260985" cy="294640"/>
            </a:xfrm>
            <a:custGeom>
              <a:avLst/>
              <a:gdLst/>
              <a:ahLst/>
              <a:cxnLst/>
              <a:rect l="l" t="t" r="r" b="b"/>
              <a:pathLst>
                <a:path w="260984" h="294639">
                  <a:moveTo>
                    <a:pt x="260832" y="0"/>
                  </a:moveTo>
                  <a:lnTo>
                    <a:pt x="0" y="0"/>
                  </a:lnTo>
                  <a:lnTo>
                    <a:pt x="0" y="294220"/>
                  </a:lnTo>
                  <a:lnTo>
                    <a:pt x="260832" y="294220"/>
                  </a:lnTo>
                  <a:lnTo>
                    <a:pt x="260832" y="0"/>
                  </a:lnTo>
                  <a:close/>
                </a:path>
              </a:pathLst>
            </a:custGeom>
            <a:solidFill>
              <a:srgbClr val="50B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70532" y="5023116"/>
              <a:ext cx="260985" cy="294640"/>
            </a:xfrm>
            <a:custGeom>
              <a:avLst/>
              <a:gdLst/>
              <a:ahLst/>
              <a:cxnLst/>
              <a:rect l="l" t="t" r="r" b="b"/>
              <a:pathLst>
                <a:path w="260984" h="294639">
                  <a:moveTo>
                    <a:pt x="0" y="0"/>
                  </a:moveTo>
                  <a:lnTo>
                    <a:pt x="260832" y="0"/>
                  </a:lnTo>
                  <a:lnTo>
                    <a:pt x="260832" y="294208"/>
                  </a:lnTo>
                  <a:lnTo>
                    <a:pt x="0" y="294208"/>
                  </a:lnTo>
                  <a:lnTo>
                    <a:pt x="0" y="0"/>
                  </a:lnTo>
                  <a:close/>
                </a:path>
              </a:pathLst>
            </a:custGeom>
            <a:ln w="24269">
              <a:solidFill>
                <a:srgbClr val="428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7686275" y="5919120"/>
            <a:ext cx="307975" cy="318770"/>
            <a:chOff x="7686275" y="5919120"/>
            <a:chExt cx="307975" cy="318770"/>
          </a:xfrm>
        </p:grpSpPr>
        <p:sp>
          <p:nvSpPr>
            <p:cNvPr id="46" name="object 46"/>
            <p:cNvSpPr/>
            <p:nvPr/>
          </p:nvSpPr>
          <p:spPr>
            <a:xfrm>
              <a:off x="7698409" y="5931255"/>
              <a:ext cx="283845" cy="294005"/>
            </a:xfrm>
            <a:custGeom>
              <a:avLst/>
              <a:gdLst/>
              <a:ahLst/>
              <a:cxnLst/>
              <a:rect l="l" t="t" r="r" b="b"/>
              <a:pathLst>
                <a:path w="283845" h="294004">
                  <a:moveTo>
                    <a:pt x="283591" y="0"/>
                  </a:moveTo>
                  <a:lnTo>
                    <a:pt x="0" y="0"/>
                  </a:lnTo>
                  <a:lnTo>
                    <a:pt x="0" y="294005"/>
                  </a:lnTo>
                  <a:lnTo>
                    <a:pt x="283591" y="294005"/>
                  </a:lnTo>
                  <a:lnTo>
                    <a:pt x="283591" y="0"/>
                  </a:lnTo>
                  <a:close/>
                </a:path>
              </a:pathLst>
            </a:custGeom>
            <a:solidFill>
              <a:srgbClr val="50B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98409" y="5931255"/>
              <a:ext cx="283845" cy="294005"/>
            </a:xfrm>
            <a:custGeom>
              <a:avLst/>
              <a:gdLst/>
              <a:ahLst/>
              <a:cxnLst/>
              <a:rect l="l" t="t" r="r" b="b"/>
              <a:pathLst>
                <a:path w="283845" h="294004">
                  <a:moveTo>
                    <a:pt x="0" y="0"/>
                  </a:moveTo>
                  <a:lnTo>
                    <a:pt x="283591" y="0"/>
                  </a:lnTo>
                  <a:lnTo>
                    <a:pt x="283591" y="294005"/>
                  </a:lnTo>
                  <a:lnTo>
                    <a:pt x="0" y="294005"/>
                  </a:lnTo>
                  <a:lnTo>
                    <a:pt x="0" y="0"/>
                  </a:lnTo>
                  <a:close/>
                </a:path>
              </a:pathLst>
            </a:custGeom>
            <a:ln w="24269">
              <a:solidFill>
                <a:srgbClr val="428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698409" y="5931255"/>
            <a:ext cx="283845" cy="2940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300" b="1" spc="20" dirty="0">
                <a:latin typeface="Carlito"/>
                <a:cs typeface="Carlito"/>
              </a:rPr>
              <a:t>H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36063" y="5348305"/>
            <a:ext cx="58039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6685" indent="-134620">
              <a:lnSpc>
                <a:spcPct val="100000"/>
              </a:lnSpc>
              <a:spcBef>
                <a:spcPts val="135"/>
              </a:spcBef>
              <a:buSzPct val="92307"/>
              <a:buFont typeface="Wingdings"/>
              <a:buChar char=""/>
              <a:tabLst>
                <a:tab pos="147320" algn="l"/>
              </a:tabLst>
            </a:pPr>
            <a:r>
              <a:rPr sz="1300" b="1" spc="15" dirty="0">
                <a:solidFill>
                  <a:srgbClr val="C12026"/>
                </a:solidFill>
                <a:latin typeface="Carlito"/>
                <a:cs typeface="Carlito"/>
              </a:rPr>
              <a:t>EUR.1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70532" y="5023116"/>
            <a:ext cx="260985" cy="2946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300" b="1" spc="15" dirty="0">
                <a:latin typeface="Carlito"/>
                <a:cs typeface="Carlito"/>
              </a:rPr>
              <a:t>E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112596" y="6369265"/>
            <a:ext cx="1099820" cy="506730"/>
            <a:chOff x="7112596" y="6369265"/>
            <a:chExt cx="1099820" cy="506730"/>
          </a:xfrm>
        </p:grpSpPr>
        <p:sp>
          <p:nvSpPr>
            <p:cNvPr id="52" name="object 52"/>
            <p:cNvSpPr/>
            <p:nvPr/>
          </p:nvSpPr>
          <p:spPr>
            <a:xfrm>
              <a:off x="7112596" y="6369265"/>
              <a:ext cx="964805" cy="4208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62012" y="6406659"/>
              <a:ext cx="867410" cy="309245"/>
            </a:xfrm>
            <a:custGeom>
              <a:avLst/>
              <a:gdLst/>
              <a:ahLst/>
              <a:cxnLst/>
              <a:rect l="l" t="t" r="r" b="b"/>
              <a:pathLst>
                <a:path w="867409" h="309245">
                  <a:moveTo>
                    <a:pt x="867143" y="0"/>
                  </a:moveTo>
                  <a:lnTo>
                    <a:pt x="0" y="309067"/>
                  </a:lnTo>
                </a:path>
              </a:pathLst>
            </a:custGeom>
            <a:ln w="24269">
              <a:solidFill>
                <a:srgbClr val="C96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24509" y="6369265"/>
              <a:ext cx="1087881" cy="5067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74141" y="6406666"/>
              <a:ext cx="988060" cy="401320"/>
            </a:xfrm>
            <a:custGeom>
              <a:avLst/>
              <a:gdLst/>
              <a:ahLst/>
              <a:cxnLst/>
              <a:rect l="l" t="t" r="r" b="b"/>
              <a:pathLst>
                <a:path w="988059" h="401320">
                  <a:moveTo>
                    <a:pt x="988034" y="400938"/>
                  </a:moveTo>
                  <a:lnTo>
                    <a:pt x="0" y="0"/>
                  </a:lnTo>
                </a:path>
              </a:pathLst>
            </a:custGeom>
            <a:ln w="24269">
              <a:solidFill>
                <a:srgbClr val="C96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086015" y="6490086"/>
            <a:ext cx="8959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110"/>
              </a:spcBef>
              <a:buClr>
                <a:srgbClr val="1A5182"/>
              </a:buClr>
              <a:buSzPct val="68421"/>
              <a:buFont typeface="Wingdings"/>
              <a:buChar char=""/>
              <a:tabLst>
                <a:tab pos="188595" algn="l"/>
              </a:tabLst>
            </a:pPr>
            <a:r>
              <a:rPr sz="1900" b="1" spc="5" dirty="0">
                <a:solidFill>
                  <a:srgbClr val="276393"/>
                </a:solidFill>
                <a:latin typeface="Times New Roman"/>
                <a:cs typeface="Times New Roman"/>
              </a:rPr>
              <a:t>EUR</a:t>
            </a:r>
            <a:r>
              <a:rPr sz="1900" b="1" spc="-80" dirty="0">
                <a:solidFill>
                  <a:srgbClr val="276393"/>
                </a:solidFill>
                <a:latin typeface="Times New Roman"/>
                <a:cs typeface="Times New Roman"/>
              </a:rPr>
              <a:t> </a:t>
            </a:r>
            <a:r>
              <a:rPr sz="1900" b="1" spc="5" dirty="0">
                <a:solidFill>
                  <a:srgbClr val="276393"/>
                </a:solidFill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40864" y="6447001"/>
            <a:ext cx="215201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35"/>
              </a:spcBef>
              <a:buSzPct val="88461"/>
              <a:buFont typeface="Wingdings"/>
              <a:buChar char=""/>
              <a:tabLst>
                <a:tab pos="163830" algn="l"/>
              </a:tabLst>
            </a:pPr>
            <a:r>
              <a:rPr sz="1300" b="1" spc="25" dirty="0">
                <a:solidFill>
                  <a:srgbClr val="C12026"/>
                </a:solidFill>
                <a:latin typeface="Times New Roman"/>
                <a:cs typeface="Times New Roman"/>
              </a:rPr>
              <a:t>EUR </a:t>
            </a:r>
            <a:r>
              <a:rPr sz="1300" b="1" spc="-5" dirty="0">
                <a:solidFill>
                  <a:srgbClr val="C12026"/>
                </a:solidFill>
                <a:latin typeface="Times New Roman"/>
                <a:cs typeface="Times New Roman"/>
              </a:rPr>
              <a:t>1(Taraf </a:t>
            </a:r>
            <a:r>
              <a:rPr sz="1300" b="1" spc="10" dirty="0">
                <a:solidFill>
                  <a:srgbClr val="C12026"/>
                </a:solidFill>
                <a:latin typeface="Times New Roman"/>
                <a:cs typeface="Times New Roman"/>
              </a:rPr>
              <a:t>ülke</a:t>
            </a:r>
            <a:r>
              <a:rPr sz="1300" b="1" spc="-65" dirty="0">
                <a:solidFill>
                  <a:srgbClr val="C12026"/>
                </a:solidFill>
                <a:latin typeface="Times New Roman"/>
                <a:cs typeface="Times New Roman"/>
              </a:rPr>
              <a:t> </a:t>
            </a:r>
            <a:r>
              <a:rPr sz="1300" b="1" spc="10" dirty="0">
                <a:solidFill>
                  <a:srgbClr val="C12026"/>
                </a:solidFill>
                <a:latin typeface="Times New Roman"/>
                <a:cs typeface="Times New Roman"/>
              </a:rPr>
              <a:t>menşeili</a:t>
            </a:r>
            <a:r>
              <a:rPr sz="1150" b="1" spc="10" dirty="0">
                <a:solidFill>
                  <a:srgbClr val="D02A26"/>
                </a:solidFill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96900" y="368870"/>
            <a:ext cx="9994900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835" marR="5080" indent="-184277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EUR. </a:t>
            </a:r>
            <a:r>
              <a:rPr spc="210" dirty="0"/>
              <a:t>1 </a:t>
            </a:r>
            <a:r>
              <a:rPr spc="60" dirty="0"/>
              <a:t>DOLAŞIM</a:t>
            </a:r>
            <a:r>
              <a:rPr spc="20" dirty="0"/>
              <a:t> </a:t>
            </a:r>
            <a:r>
              <a:rPr spc="35" dirty="0"/>
              <a:t>SERTİFİKALARININ  </a:t>
            </a:r>
            <a:r>
              <a:rPr spc="50" dirty="0"/>
              <a:t>DOLDURULMASI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6" y="268481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996" y="385961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996" y="450101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996" y="487572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996" y="525040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996" y="562510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1286" y="2551519"/>
            <a:ext cx="9106535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algn="just">
              <a:lnSpc>
                <a:spcPct val="116700"/>
              </a:lnSpc>
              <a:spcBef>
                <a:spcPts val="100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İhracatçı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bağlı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bulunduğu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odadan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temin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“Dolaşım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Sertifikası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İçin Başvuru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Formu”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“EUR 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1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Dolaşım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Sertifikası”,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sertifikanın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arkasında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yazılı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kurallara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ihracatçı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tarafından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doldurulur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imzalanır.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92405" marR="5080" algn="just">
              <a:lnSpc>
                <a:spcPct val="116700"/>
              </a:lnSpc>
              <a:spcBef>
                <a:spcPts val="995"/>
              </a:spcBef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Başvuru Formunun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arkasında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 alan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“İhracatçı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Beyanının”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eksiksiz olarak doldurulması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menşeinin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tespiti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açısından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büyük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önem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arz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etmektedir.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İhraç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edilmek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istenen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ürünün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GTİP’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nu,</a:t>
            </a:r>
            <a:endParaRPr sz="15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150"/>
              </a:spcBef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tamamiyle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edilmiş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olup</a:t>
            </a:r>
            <a:r>
              <a:rPr sz="1500" spc="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olmadığı,</a:t>
            </a:r>
            <a:endParaRPr sz="1500">
              <a:latin typeface="Arial"/>
              <a:cs typeface="Arial"/>
            </a:endParaRPr>
          </a:p>
          <a:p>
            <a:pPr marL="192405" marR="2286000">
              <a:lnSpc>
                <a:spcPct val="163900"/>
              </a:lnSpc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Tamamen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elde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edilmiş değilse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üretimde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hangi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ülkeler menşeli girdilerin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kullanıldığı,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girdilerin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GTİP’leri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gerekiyorsa</a:t>
            </a:r>
            <a:r>
              <a:rPr sz="1500" spc="1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kıymetleri,</a:t>
            </a:r>
            <a:endParaRPr sz="1500">
              <a:latin typeface="Arial"/>
              <a:cs typeface="Arial"/>
            </a:endParaRPr>
          </a:p>
          <a:p>
            <a:pPr marL="12700" marR="3902075" indent="179705">
              <a:lnSpc>
                <a:spcPct val="163900"/>
              </a:lnSpc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girdiler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gibi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işlem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işçilik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gerçekleştirildiği,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Belirtilir.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657225"/>
            <a:ext cx="64922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SERBEST </a:t>
            </a:r>
            <a:r>
              <a:rPr spc="45" dirty="0"/>
              <a:t>DOLAŞIMA </a:t>
            </a:r>
            <a:r>
              <a:rPr spc="40" dirty="0"/>
              <a:t>GİRİŞ</a:t>
            </a:r>
            <a:r>
              <a:rPr spc="190" dirty="0"/>
              <a:t> </a:t>
            </a:r>
            <a:r>
              <a:rPr spc="105" dirty="0"/>
              <a:t>REJİMİ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293747"/>
            <a:ext cx="9106535" cy="442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rejimi,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dolaşımda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olmayan</a:t>
            </a:r>
            <a:r>
              <a:rPr sz="1500" spc="2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Ticaret politikası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önlemlerine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tutulması,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İlgili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mevzuatları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gereği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ithalleri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sırasında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ibrazı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belgelendirme,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standardizasyon,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</a:t>
            </a:r>
            <a:r>
              <a:rPr sz="1500" spc="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kontrol</a:t>
            </a:r>
            <a:r>
              <a:rPr sz="1500" spc="-1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işlemlerine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tutulması,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İlgili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mevzuatları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gereği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sair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vergi, resim,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harç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benzeri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yükümlülüklerin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getirilmesi,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Vergi,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resim,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harç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benzeri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yükümlülüklerden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muaf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ise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buna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uygulanarak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yurt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kullanıma sokulmasını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düzenleyen</a:t>
            </a:r>
            <a:r>
              <a:rPr sz="1500" spc="1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rejimdir.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rejimde;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ticaret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politikası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önlemleri</a:t>
            </a:r>
            <a:r>
              <a:rPr sz="15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uygulanmalıdır.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öngörülen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prosedürler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</a:t>
            </a:r>
            <a:r>
              <a:rPr sz="1500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getirilmelidir.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Vergiye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kanunen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ödenmesi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</a:t>
            </a:r>
            <a:r>
              <a:rPr sz="1500" spc="2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ödenmelidir.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rejimin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amacı,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bütün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formalitelerinin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getirilerek,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yurt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serbestçe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alınıp</a:t>
            </a:r>
            <a:r>
              <a:rPr sz="1500" spc="-1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satılabilmesi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statüsüne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getirilmesidir.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1038225"/>
            <a:ext cx="60617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ÖDENMESİ </a:t>
            </a:r>
            <a:r>
              <a:rPr spc="35" dirty="0"/>
              <a:t>GEREKEN</a:t>
            </a:r>
            <a:r>
              <a:rPr spc="90" dirty="0"/>
              <a:t> </a:t>
            </a:r>
            <a:r>
              <a:rPr spc="15" dirty="0"/>
              <a:t>VERGİLER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164143"/>
            <a:ext cx="7636509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İthalat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vergileri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-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ithalinde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eş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etkili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yükleri,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-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Mali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politikası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işlenmiş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bazı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tarım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ürünlerine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uygulanan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kapsar.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4000" y="3441611"/>
          <a:ext cx="9309100" cy="241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4550"/>
                <a:gridCol w="4654550"/>
              </a:tblGrid>
              <a:tr h="3016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Gümrük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Toplu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Konut</a:t>
                      </a:r>
                      <a:r>
                        <a:rPr sz="15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Fonu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İlave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Gümrük</a:t>
                      </a:r>
                      <a:r>
                        <a:rPr sz="15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Tütün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Fonu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Tek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Maktu</a:t>
                      </a:r>
                      <a:r>
                        <a:rPr sz="15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Ek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Dampinge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Karşı</a:t>
                      </a:r>
                      <a:r>
                        <a:rPr sz="15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Kaynak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Kullanımı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Destekleme</a:t>
                      </a:r>
                      <a:r>
                        <a:rPr sz="1500" spc="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Fonu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Sübvansiyona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Karşı </a:t>
                      </a: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Telafi </a:t>
                      </a:r>
                      <a:r>
                        <a:rPr sz="15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Edici</a:t>
                      </a:r>
                      <a:r>
                        <a:rPr sz="1500" spc="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Çevre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Katkı</a:t>
                      </a:r>
                      <a:r>
                        <a:rPr sz="15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Payı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Katma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Değer</a:t>
                      </a:r>
                      <a:r>
                        <a:rPr sz="15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Telafi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Erici </a:t>
                      </a:r>
                      <a:r>
                        <a:rPr sz="15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</a:t>
                      </a:r>
                      <a:r>
                        <a:rPr sz="15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(İhracat)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Özel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Tüketim</a:t>
                      </a:r>
                      <a:r>
                        <a:rPr sz="15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Vergisi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TRT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Bandrol </a:t>
                      </a:r>
                      <a:r>
                        <a:rPr sz="15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Ücreti </a:t>
                      </a:r>
                      <a:r>
                        <a:rPr sz="15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(Ticari </a:t>
                      </a:r>
                      <a:r>
                        <a:rPr sz="15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olmayan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eşya</a:t>
                      </a:r>
                      <a:r>
                        <a:rPr sz="1500" spc="22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için)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  <a:solidFill>
                      <a:srgbClr val="FEF0DB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5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Ek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Mali</a:t>
                      </a:r>
                      <a:r>
                        <a:rPr sz="15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Yükümlülük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6B034"/>
                      </a:solidFill>
                      <a:prstDash val="solid"/>
                    </a:lnL>
                    <a:lnR w="3175">
                      <a:solidFill>
                        <a:srgbClr val="F6B034"/>
                      </a:solidFill>
                      <a:prstDash val="solid"/>
                    </a:lnR>
                    <a:lnT w="3175">
                      <a:solidFill>
                        <a:srgbClr val="F6B034"/>
                      </a:solidFill>
                      <a:prstDash val="solid"/>
                    </a:lnT>
                    <a:lnB w="3175">
                      <a:solidFill>
                        <a:srgbClr val="F6B0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581025"/>
            <a:ext cx="9144000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980" marR="5080" indent="-716915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 </a:t>
            </a:r>
            <a:r>
              <a:rPr spc="40" dirty="0"/>
              <a:t>VERGİLERİNİN </a:t>
            </a:r>
            <a:r>
              <a:rPr spc="-10" dirty="0" smtClean="0"/>
              <a:t>TAR</a:t>
            </a:r>
            <a:r>
              <a:rPr lang="tr-TR" spc="-10" dirty="0" smtClean="0"/>
              <a:t>İ</a:t>
            </a:r>
            <a:r>
              <a:rPr spc="-10" dirty="0" smtClean="0"/>
              <a:t>H</a:t>
            </a:r>
            <a:r>
              <a:rPr spc="-10" dirty="0"/>
              <a:t>,  </a:t>
            </a:r>
            <a:r>
              <a:rPr dirty="0"/>
              <a:t>TAHAKKUK </a:t>
            </a:r>
            <a:r>
              <a:rPr spc="-5" dirty="0"/>
              <a:t>VE</a:t>
            </a:r>
            <a:r>
              <a:rPr spc="195" dirty="0"/>
              <a:t> </a:t>
            </a:r>
            <a:r>
              <a:rPr spc="50" dirty="0"/>
              <a:t>TEBLİĞİ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961919"/>
            <a:ext cx="9107170" cy="275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İthalatta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yükümlülüğü, ithalat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dolaşıma girişi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verilen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beyannamenin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tescil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tarihinde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başlar.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Yükümlü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sahibidir,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dolaylı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temsil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durumunda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hesabına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beyanında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bulunulan  kişi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yükümlüdür.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95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192405" marR="6350" indent="-180340" algn="just">
              <a:lnSpc>
                <a:spcPct val="116700"/>
              </a:lnSpc>
              <a:spcBef>
                <a:spcPts val="995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vergileri,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tahakkukundan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hemen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beyanname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beyanname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geçen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belge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  yükümlüye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</a:t>
            </a:r>
            <a:r>
              <a:rPr sz="1500" spc="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Tebliğ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tarihinden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on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beş gün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içerisinde</a:t>
            </a:r>
            <a:r>
              <a:rPr sz="1500" spc="3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ödenir.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Süresi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içerisinde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ödenmeyen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itiraz edilmeyen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kesinleşir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Amme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Alacaklarının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Tahsili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Usulü hakkında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Kanun hükümlerine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gecikme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zammı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tatbik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edilerek tahsili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cihetine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gidilir.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839398"/>
            <a:ext cx="89916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5585" marR="5080" indent="-149352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EKSİK ÖDENEN </a:t>
            </a:r>
            <a:r>
              <a:rPr spc="30" dirty="0"/>
              <a:t>VERGİLERDE  </a:t>
            </a:r>
            <a:r>
              <a:rPr spc="80" dirty="0"/>
              <a:t>ZAMANAŞIMI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334816"/>
            <a:ext cx="9106535" cy="180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Süresi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içerisinde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ödenmeyen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itiraz edilmeyen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</a:t>
            </a:r>
            <a:r>
              <a:rPr sz="1500" spc="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kesinleşir.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1500" spc="2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Yapılan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incelemeler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sonucunda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hiç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alınmadığı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noksan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alındığı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</a:t>
            </a:r>
            <a:r>
              <a:rPr sz="15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-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yükümlülüğünün 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doğduğu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üç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yıl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yükümlüsüne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</a:t>
            </a:r>
            <a:r>
              <a:rPr sz="1500" spc="2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92405" marR="5715" indent="-180340" algn="just">
              <a:lnSpc>
                <a:spcPct val="116700"/>
              </a:lnSpc>
              <a:spcBef>
                <a:spcPts val="850"/>
              </a:spcBef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√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sahibinin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hatalı beyanı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eksik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ödenmediği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vergileri,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başladığı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kesinleştiği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arasında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geçen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süreye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gecikme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zammı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oranında 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faiz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885825"/>
            <a:ext cx="918526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8035" marR="5080" indent="-2045970">
              <a:lnSpc>
                <a:spcPct val="100000"/>
              </a:lnSpc>
              <a:spcBef>
                <a:spcPts val="100"/>
              </a:spcBef>
            </a:pPr>
            <a:r>
              <a:rPr sz="4000" spc="70" dirty="0"/>
              <a:t>GÜMRÜK </a:t>
            </a:r>
            <a:r>
              <a:rPr sz="4000" spc="35" dirty="0"/>
              <a:t>VERGİLERİNDE </a:t>
            </a:r>
            <a:r>
              <a:rPr sz="4000" spc="80" dirty="0"/>
              <a:t>ZAMANAŞIMI </a:t>
            </a:r>
            <a:r>
              <a:rPr sz="4000" spc="-5" dirty="0"/>
              <a:t>VE  </a:t>
            </a:r>
            <a:r>
              <a:rPr sz="4000" spc="10" dirty="0"/>
              <a:t>FAİZ</a:t>
            </a:r>
            <a:r>
              <a:rPr sz="4000" spc="100" dirty="0"/>
              <a:t> </a:t>
            </a:r>
            <a:r>
              <a:rPr sz="4000" spc="35" dirty="0"/>
              <a:t>UYGULANMASI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203117"/>
            <a:ext cx="8900160" cy="237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98933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incelemeler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sonucunda hiç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alınmadığı veya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noksan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alındığı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doğduğu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itibaren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üç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yıl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içinde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yükümlüsüne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tebliğ</a:t>
            </a:r>
            <a:r>
              <a:rPr sz="1500" spc="2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92405" marR="2159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vergisi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alacakları,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ceza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uygulanmasını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gerektirir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fiile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olması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u="sng" spc="-6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zamanaşımı </a:t>
            </a:r>
            <a:r>
              <a:rPr sz="1500" u="sng" spc="-3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daha </a:t>
            </a:r>
            <a:r>
              <a:rPr sz="1500" u="sng" spc="-4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uzun  </a:t>
            </a:r>
            <a:r>
              <a:rPr sz="1500" u="sng" spc="-3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bulunan </a:t>
            </a:r>
            <a:r>
              <a:rPr sz="1500" u="sng" spc="-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bu </a:t>
            </a:r>
            <a:r>
              <a:rPr sz="1500" u="sng" spc="-5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fiil </a:t>
            </a:r>
            <a:r>
              <a:rPr sz="1500" u="sng" spc="-4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nedeniyle </a:t>
            </a:r>
            <a:r>
              <a:rPr sz="1500" u="sng" spc="-3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ceza </a:t>
            </a:r>
            <a:r>
              <a:rPr sz="1500" u="sng" spc="-5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davası </a:t>
            </a:r>
            <a:r>
              <a:rPr sz="1500" u="sng" spc="-6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açılmış </a:t>
            </a:r>
            <a:r>
              <a:rPr sz="1500" u="sng" spc="-50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olması </a:t>
            </a:r>
            <a:r>
              <a:rPr sz="1500" u="sng" spc="-45" dirty="0">
                <a:solidFill>
                  <a:srgbClr val="58595B"/>
                </a:solidFill>
                <a:uFill>
                  <a:solidFill>
                    <a:srgbClr val="58595B"/>
                  </a:solidFill>
                </a:uFill>
                <a:latin typeface="Arial"/>
                <a:cs typeface="Arial"/>
              </a:rPr>
              <a:t>kaydıyla,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alacaklar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Ceza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Kanunun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daki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dava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ceza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zamanaşımı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süreleri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içerisinde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kovuşturulup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tahsil</a:t>
            </a:r>
            <a:r>
              <a:rPr sz="1500" spc="20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sahibinin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hatalı beyanı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eksik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ödenmediği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verğileri,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başladığı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(beyanname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tescil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tarihi)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kesinleştiği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tarih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arasıda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geçen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süreye 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gecikme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zammı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oranında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faiz</a:t>
            </a:r>
            <a:r>
              <a:rPr sz="1500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918" y="1849970"/>
            <a:ext cx="33064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TESLİM</a:t>
            </a:r>
            <a:r>
              <a:rPr spc="50" dirty="0"/>
              <a:t> </a:t>
            </a:r>
            <a:r>
              <a:rPr spc="45" dirty="0"/>
              <a:t>ŞEKİLERİ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635021"/>
            <a:ext cx="5778500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6B034"/>
                </a:solidFill>
                <a:latin typeface="Arial"/>
                <a:cs typeface="Arial"/>
              </a:rPr>
              <a:t>GRUP </a:t>
            </a:r>
            <a:r>
              <a:rPr sz="2100" spc="-80" dirty="0">
                <a:solidFill>
                  <a:srgbClr val="F6B034"/>
                </a:solidFill>
                <a:latin typeface="Arial"/>
                <a:cs typeface="Arial"/>
              </a:rPr>
              <a:t>E </a:t>
            </a:r>
            <a:r>
              <a:rPr sz="2100" spc="-15" dirty="0">
                <a:solidFill>
                  <a:srgbClr val="F6B034"/>
                </a:solidFill>
                <a:latin typeface="Arial"/>
                <a:cs typeface="Arial"/>
              </a:rPr>
              <a:t>Teslim</a:t>
            </a:r>
            <a:r>
              <a:rPr sz="2100" spc="9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F6B034"/>
                </a:solidFill>
                <a:latin typeface="Arial"/>
                <a:cs typeface="Arial"/>
              </a:rPr>
              <a:t>Şekli;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  <a:tabLst>
                <a:tab pos="862965" algn="l"/>
                <a:tab pos="3286125" algn="l"/>
              </a:tabLst>
            </a:pPr>
            <a:r>
              <a:rPr sz="1900" spc="-35" dirty="0">
                <a:solidFill>
                  <a:srgbClr val="F6B034"/>
                </a:solidFill>
                <a:latin typeface="Arial"/>
                <a:cs typeface="Arial"/>
              </a:rPr>
              <a:t>√</a:t>
            </a:r>
            <a:r>
              <a:rPr sz="1900" spc="-120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F6B034"/>
                </a:solidFill>
                <a:latin typeface="Arial"/>
                <a:cs typeface="Arial"/>
              </a:rPr>
              <a:t>EXW	</a:t>
            </a:r>
            <a:r>
              <a:rPr sz="1900" spc="-75" dirty="0">
                <a:solidFill>
                  <a:srgbClr val="58595B"/>
                </a:solidFill>
                <a:latin typeface="Arial"/>
                <a:cs typeface="Arial"/>
              </a:rPr>
              <a:t>(EX</a:t>
            </a:r>
            <a:r>
              <a:rPr sz="1900" spc="10" dirty="0">
                <a:solidFill>
                  <a:srgbClr val="58595B"/>
                </a:solidFill>
                <a:latin typeface="Arial"/>
                <a:cs typeface="Arial"/>
              </a:rPr>
              <a:t> Works)	</a:t>
            </a:r>
            <a:r>
              <a:rPr sz="1900" spc="-75" dirty="0">
                <a:solidFill>
                  <a:srgbClr val="58595B"/>
                </a:solidFill>
                <a:latin typeface="Arial"/>
                <a:cs typeface="Arial"/>
              </a:rPr>
              <a:t>İş </a:t>
            </a:r>
            <a:r>
              <a:rPr sz="1900" spc="-80" dirty="0">
                <a:solidFill>
                  <a:srgbClr val="58595B"/>
                </a:solidFill>
                <a:latin typeface="Arial"/>
                <a:cs typeface="Arial"/>
              </a:rPr>
              <a:t>Yerinde</a:t>
            </a:r>
            <a:r>
              <a:rPr sz="19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58595B"/>
                </a:solidFill>
                <a:latin typeface="Arial"/>
                <a:cs typeface="Arial"/>
              </a:rPr>
              <a:t>Teslim</a:t>
            </a:r>
            <a:endParaRPr sz="19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90"/>
              </a:spcBef>
              <a:buChar char="•"/>
              <a:tabLst>
                <a:tab pos="193040" algn="l"/>
              </a:tabLst>
            </a:pPr>
            <a:r>
              <a:rPr sz="1900" spc="-30" dirty="0">
                <a:solidFill>
                  <a:srgbClr val="58595B"/>
                </a:solidFill>
                <a:latin typeface="Arial"/>
                <a:cs typeface="Arial"/>
              </a:rPr>
              <a:t>SATICININ </a:t>
            </a:r>
            <a:r>
              <a:rPr sz="1900" spc="10" dirty="0">
                <a:solidFill>
                  <a:srgbClr val="58595B"/>
                </a:solidFill>
                <a:latin typeface="Arial"/>
                <a:cs typeface="Arial"/>
              </a:rPr>
              <a:t>YÜKÜMLÜLÜĞÜ </a:t>
            </a:r>
            <a:r>
              <a:rPr sz="1900" spc="-4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1900" spc="15" dirty="0">
                <a:solidFill>
                  <a:srgbClr val="58595B"/>
                </a:solidFill>
                <a:latin typeface="Arial"/>
                <a:cs typeface="Arial"/>
              </a:rPr>
              <a:t>AZ</a:t>
            </a:r>
            <a:r>
              <a:rPr sz="1900" spc="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58595B"/>
                </a:solidFill>
                <a:latin typeface="Arial"/>
                <a:cs typeface="Arial"/>
              </a:rPr>
              <a:t>SEVİYEDEDİR.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300" y="5747943"/>
            <a:ext cx="8177530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>
              <a:lnSpc>
                <a:spcPct val="115100"/>
              </a:lnSpc>
              <a:spcBef>
                <a:spcPts val="100"/>
              </a:spcBef>
              <a:tabLst>
                <a:tab pos="3510279" algn="l"/>
              </a:tabLst>
            </a:pPr>
            <a:r>
              <a:rPr sz="2100" spc="-40" dirty="0">
                <a:solidFill>
                  <a:srgbClr val="58595B"/>
                </a:solidFill>
                <a:latin typeface="Arial"/>
                <a:cs typeface="Arial"/>
              </a:rPr>
              <a:t>√</a:t>
            </a:r>
            <a:r>
              <a:rPr sz="2100" spc="3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58595B"/>
                </a:solidFill>
                <a:latin typeface="Arial"/>
                <a:cs typeface="Arial"/>
              </a:rPr>
              <a:t>İHRACATÇININ</a:t>
            </a:r>
            <a:r>
              <a:rPr sz="21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spc="20" dirty="0">
                <a:solidFill>
                  <a:srgbClr val="58595B"/>
                </a:solidFill>
                <a:latin typeface="Arial"/>
                <a:cs typeface="Arial"/>
              </a:rPr>
              <a:t>MALLARI	</a:t>
            </a:r>
            <a:r>
              <a:rPr sz="2100" dirty="0">
                <a:solidFill>
                  <a:srgbClr val="58595B"/>
                </a:solidFill>
                <a:latin typeface="Arial"/>
                <a:cs typeface="Arial"/>
              </a:rPr>
              <a:t>ALICININ </a:t>
            </a:r>
            <a:r>
              <a:rPr sz="2100" spc="-40" dirty="0">
                <a:solidFill>
                  <a:srgbClr val="58595B"/>
                </a:solidFill>
                <a:latin typeface="Arial"/>
                <a:cs typeface="Arial"/>
              </a:rPr>
              <a:t>VERDİĞİ </a:t>
            </a:r>
            <a:r>
              <a:rPr sz="2100" spc="-45" dirty="0">
                <a:solidFill>
                  <a:srgbClr val="58595B"/>
                </a:solidFill>
                <a:latin typeface="Arial"/>
                <a:cs typeface="Arial"/>
              </a:rPr>
              <a:t>TALİMAT </a:t>
            </a:r>
            <a:r>
              <a:rPr sz="2100" spc="-25" dirty="0">
                <a:solidFill>
                  <a:srgbClr val="58595B"/>
                </a:solidFill>
                <a:latin typeface="Arial"/>
                <a:cs typeface="Arial"/>
              </a:rPr>
              <a:t>ÜZERİNE  </a:t>
            </a:r>
            <a:r>
              <a:rPr sz="2100" spc="-55" dirty="0">
                <a:solidFill>
                  <a:srgbClr val="58595B"/>
                </a:solidFill>
                <a:latin typeface="Arial"/>
                <a:cs typeface="Arial"/>
              </a:rPr>
              <a:t>TAŞIYICIYA </a:t>
            </a:r>
            <a:r>
              <a:rPr sz="2100" dirty="0">
                <a:solidFill>
                  <a:srgbClr val="58595B"/>
                </a:solidFill>
                <a:latin typeface="Arial"/>
                <a:cs typeface="Arial"/>
              </a:rPr>
              <a:t>TESLİM </a:t>
            </a:r>
            <a:r>
              <a:rPr sz="2100" spc="-15" dirty="0">
                <a:solidFill>
                  <a:srgbClr val="58595B"/>
                </a:solidFill>
                <a:latin typeface="Arial"/>
                <a:cs typeface="Arial"/>
              </a:rPr>
              <a:t>ETMESİNİ</a:t>
            </a:r>
            <a:r>
              <a:rPr sz="21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58595B"/>
                </a:solidFill>
                <a:latin typeface="Arial"/>
                <a:cs typeface="Arial"/>
              </a:rPr>
              <a:t>GEREKTİRİR.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5304" y="4277029"/>
            <a:ext cx="41783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6B034"/>
                </a:solidFill>
                <a:latin typeface="Arial"/>
                <a:cs typeface="Arial"/>
              </a:rPr>
              <a:t>FCA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63900"/>
              </a:lnSpc>
            </a:pPr>
            <a:r>
              <a:rPr sz="1500" spc="-50" dirty="0">
                <a:solidFill>
                  <a:srgbClr val="F6B034"/>
                </a:solidFill>
                <a:latin typeface="Arial"/>
                <a:cs typeface="Arial"/>
              </a:rPr>
              <a:t>FAS  </a:t>
            </a:r>
            <a:r>
              <a:rPr sz="1500" dirty="0">
                <a:solidFill>
                  <a:srgbClr val="F6B034"/>
                </a:solidFill>
                <a:latin typeface="Arial"/>
                <a:cs typeface="Arial"/>
              </a:rPr>
              <a:t>FOB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8841" y="4277029"/>
            <a:ext cx="437261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90" dirty="0">
                <a:solidFill>
                  <a:srgbClr val="58595B"/>
                </a:solidFill>
                <a:latin typeface="Arial"/>
                <a:cs typeface="Arial"/>
              </a:rPr>
              <a:t>Taşıyıcıya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Masrafsız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(Free</a:t>
            </a:r>
            <a:r>
              <a:rPr sz="1500" spc="1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Carrier)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63900"/>
              </a:lnSpc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Gemi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Doğrultusunda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Masrafsız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(Free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Alongside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Ship)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Gemide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Masrafsız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(Free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On</a:t>
            </a:r>
            <a:r>
              <a:rPr sz="1500" spc="2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Board)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1646" y="4060304"/>
            <a:ext cx="2113280" cy="1477010"/>
            <a:chOff x="881646" y="4060304"/>
            <a:chExt cx="2113280" cy="1477010"/>
          </a:xfrm>
        </p:grpSpPr>
        <p:sp>
          <p:nvSpPr>
            <p:cNvPr id="8" name="object 8"/>
            <p:cNvSpPr/>
            <p:nvPr/>
          </p:nvSpPr>
          <p:spPr>
            <a:xfrm>
              <a:off x="887996" y="4066654"/>
              <a:ext cx="2100580" cy="1464310"/>
            </a:xfrm>
            <a:custGeom>
              <a:avLst/>
              <a:gdLst/>
              <a:ahLst/>
              <a:cxnLst/>
              <a:rect l="l" t="t" r="r" b="b"/>
              <a:pathLst>
                <a:path w="2100580" h="1464310">
                  <a:moveTo>
                    <a:pt x="1199997" y="0"/>
                  </a:moveTo>
                  <a:lnTo>
                    <a:pt x="1199997" y="282003"/>
                  </a:lnTo>
                  <a:lnTo>
                    <a:pt x="0" y="282003"/>
                  </a:lnTo>
                  <a:lnTo>
                    <a:pt x="0" y="1182001"/>
                  </a:lnTo>
                  <a:lnTo>
                    <a:pt x="1199997" y="1182001"/>
                  </a:lnTo>
                  <a:lnTo>
                    <a:pt x="1199997" y="1464005"/>
                  </a:lnTo>
                  <a:lnTo>
                    <a:pt x="2099995" y="732002"/>
                  </a:lnTo>
                  <a:lnTo>
                    <a:pt x="1199997" y="0"/>
                  </a:lnTo>
                  <a:close/>
                </a:path>
              </a:pathLst>
            </a:custGeom>
            <a:solidFill>
              <a:srgbClr val="FEF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7996" y="4066654"/>
              <a:ext cx="2100580" cy="1464310"/>
            </a:xfrm>
            <a:custGeom>
              <a:avLst/>
              <a:gdLst/>
              <a:ahLst/>
              <a:cxnLst/>
              <a:rect l="l" t="t" r="r" b="b"/>
              <a:pathLst>
                <a:path w="2100580" h="1464310">
                  <a:moveTo>
                    <a:pt x="1199997" y="0"/>
                  </a:moveTo>
                  <a:lnTo>
                    <a:pt x="1199997" y="282003"/>
                  </a:lnTo>
                  <a:lnTo>
                    <a:pt x="0" y="282003"/>
                  </a:lnTo>
                  <a:lnTo>
                    <a:pt x="0" y="1182001"/>
                  </a:lnTo>
                  <a:lnTo>
                    <a:pt x="1199997" y="1182001"/>
                  </a:lnTo>
                  <a:lnTo>
                    <a:pt x="1199997" y="1464005"/>
                  </a:lnTo>
                  <a:lnTo>
                    <a:pt x="2099995" y="732002"/>
                  </a:lnTo>
                  <a:lnTo>
                    <a:pt x="1199997" y="0"/>
                  </a:lnTo>
                  <a:close/>
                </a:path>
              </a:pathLst>
            </a:custGeom>
            <a:ln w="12699">
              <a:solidFill>
                <a:srgbClr val="F6B0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4965" y="4602733"/>
            <a:ext cx="10185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6B034"/>
                </a:solidFill>
                <a:latin typeface="Arial"/>
                <a:cs typeface="Arial"/>
              </a:rPr>
              <a:t>GRUP</a:t>
            </a:r>
            <a:r>
              <a:rPr sz="2100" spc="-85" dirty="0">
                <a:solidFill>
                  <a:srgbClr val="F6B034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6B034"/>
                </a:solid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733425"/>
            <a:ext cx="794103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EŞYANIN </a:t>
            </a:r>
            <a:r>
              <a:rPr spc="70" dirty="0"/>
              <a:t>GÜMRÜK</a:t>
            </a:r>
            <a:r>
              <a:rPr spc="125" dirty="0"/>
              <a:t> </a:t>
            </a:r>
            <a:r>
              <a:rPr spc="100" dirty="0"/>
              <a:t>KIYMETİ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682862"/>
            <a:ext cx="8745220" cy="282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bedelidir.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bedeli,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fiilen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</a:t>
            </a:r>
            <a:r>
              <a:rPr sz="1500" spc="3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fiyattır.</a:t>
            </a:r>
            <a:endParaRPr sz="1500">
              <a:latin typeface="Arial"/>
              <a:cs typeface="Arial"/>
            </a:endParaRPr>
          </a:p>
          <a:p>
            <a:pPr marL="192405" indent="-180340" algn="just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Eşyanın,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vergisine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esas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alınacak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kıymetinin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lirası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zorunludur.</a:t>
            </a:r>
            <a:endParaRPr sz="1500">
              <a:latin typeface="Arial"/>
              <a:cs typeface="Arial"/>
            </a:endParaRPr>
          </a:p>
          <a:p>
            <a:pPr marL="192405" marR="508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Fatura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diğer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belgelerde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yazılı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yabancı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paralar,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yükümlülüğünün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başladığı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tarihte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yürürlükte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olan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Merkez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Bankası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döviz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kurları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üzerinden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Lirasına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çevrilir.</a:t>
            </a:r>
            <a:endParaRPr sz="1500">
              <a:latin typeface="Arial"/>
              <a:cs typeface="Arial"/>
            </a:endParaRPr>
          </a:p>
          <a:p>
            <a:pPr marL="192405" marR="1270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kıymeti,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ülkeden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diğerine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amaçlı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satışı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ithalatçının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alıcının,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ithalatçı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idaresine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verdiği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“kıymet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beyanı”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ortaya</a:t>
            </a:r>
            <a:r>
              <a:rPr sz="1500" spc="2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çıkmaktadır.</a:t>
            </a:r>
            <a:endParaRPr sz="1500">
              <a:latin typeface="Arial"/>
              <a:cs typeface="Arial"/>
            </a:endParaRPr>
          </a:p>
          <a:p>
            <a:pPr marL="192405" marR="47625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Türk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sisteminde,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eşyalarına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uygulanacak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hesaplanmasında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(CIF)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değeri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esas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alınmaktadır. </a:t>
            </a: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(CIF)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değer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ise,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ana hatlarıyla,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 fiyatı, navlun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değerlerinin 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toplamını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ifade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etmektedir.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9075" marR="5080" indent="-147701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KIYMETE </a:t>
            </a:r>
            <a:r>
              <a:rPr spc="40" dirty="0"/>
              <a:t>DAHİL </a:t>
            </a:r>
            <a:r>
              <a:rPr spc="65" dirty="0"/>
              <a:t>EDİLECEK  </a:t>
            </a:r>
            <a:r>
              <a:rPr spc="10" dirty="0"/>
              <a:t>UNSURLAR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000834"/>
            <a:ext cx="9069070" cy="446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441325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Türkiye’deki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liman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nakliye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liman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nakliyesi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yükleme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elleçleme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yerine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alınan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tüm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posta</a:t>
            </a:r>
            <a:r>
              <a:rPr sz="15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ücretleri</a:t>
            </a:r>
            <a:endParaRPr sz="1500">
              <a:latin typeface="Arial"/>
              <a:cs typeface="Arial"/>
            </a:endParaRPr>
          </a:p>
          <a:p>
            <a:pPr marL="192405" marR="54991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liman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yerinden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sonraki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noktaya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aynı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taşıma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şekliyle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taşındığı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durumlarda,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nakliye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liman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yerinden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katedilen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mesafenin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oranlarına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Royalti-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Lisans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ödemeleri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alma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komisyonları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dışındaki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komisyonlar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tellaliye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sırasında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söz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tek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muamelesi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kapların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maliyeti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İşçilik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malzeme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 dahil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ambalaj</a:t>
            </a:r>
            <a:r>
              <a:rPr sz="1500" spc="20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eşyasının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üretimi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gereken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Türkiye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ithal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ülkesi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dışında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gerçekleştirilen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mühendislik, geliştirme, sanat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çizim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çalışmaları,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plan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taslak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hazırlama</a:t>
            </a:r>
            <a:r>
              <a:rPr sz="1500" spc="1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hizmetler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üretimi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sırasında kullanılan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araç, gereç,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kalıp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benzeri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aletler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581025"/>
            <a:ext cx="101346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4535" marR="5080" indent="-198247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KIYMETE </a:t>
            </a:r>
            <a:r>
              <a:rPr spc="-20" dirty="0"/>
              <a:t>İLAVE </a:t>
            </a:r>
            <a:r>
              <a:rPr spc="75" dirty="0"/>
              <a:t>EDİLEMEYECEK  </a:t>
            </a:r>
            <a:r>
              <a:rPr spc="10" dirty="0"/>
              <a:t>UNSURLAR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028251"/>
            <a:ext cx="5915025" cy="250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alma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komisyonu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İç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nakliye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sigorta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eşyası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inşa,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kurma, montaj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bakım</a:t>
            </a:r>
            <a:r>
              <a:rPr sz="1500" spc="3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çoğaltılması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ilgili</a:t>
            </a:r>
            <a:r>
              <a:rPr sz="1500" spc="2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Faiz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ithali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satışı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nedeniyle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Türkiye’de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ödenecek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Araştırma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ilk dizayn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taslak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giderleri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42218"/>
            <a:ext cx="75438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 </a:t>
            </a:r>
            <a:r>
              <a:rPr spc="100" dirty="0"/>
              <a:t>KIYMETİ</a:t>
            </a:r>
            <a:r>
              <a:rPr spc="65" dirty="0"/>
              <a:t> </a:t>
            </a:r>
            <a:r>
              <a:rPr spc="75" dirty="0"/>
              <a:t>TESPİTİ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3074936"/>
            <a:ext cx="8977630" cy="217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İthal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eşyasının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kıymeti,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</a:t>
            </a:r>
            <a:r>
              <a:rPr sz="1500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bedelidir.</a:t>
            </a:r>
            <a:endParaRPr sz="1500">
              <a:latin typeface="Arial"/>
              <a:cs typeface="Arial"/>
            </a:endParaRPr>
          </a:p>
          <a:p>
            <a:pPr marL="192405" marR="53086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bedeli,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Türkiye’ye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ihraç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amacıyla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alıcının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satıcıya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ya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satıcının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yükümlülüğü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kapsamında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üçüncü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bir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kişiye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fiilen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ödediği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ödeyeceği</a:t>
            </a:r>
            <a:r>
              <a:rPr sz="1500" spc="2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tutardır.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 yöntemine göre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kıymetinin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belirlenemediği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durumlarda,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yöntemler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sırasıyla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hiyerarşik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 uygulanmak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zorundadır.</a:t>
            </a:r>
            <a:endParaRPr sz="1500">
              <a:latin typeface="Arial"/>
              <a:cs typeface="Arial"/>
            </a:endParaRPr>
          </a:p>
          <a:p>
            <a:pPr marL="192405" marR="9017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Ancak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yükümlünün talebi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hesaplanmış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yönteminin indirgeme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yönteminden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kullanılması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mümkündür.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313618"/>
            <a:ext cx="79248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GÜMRÜK </a:t>
            </a:r>
            <a:r>
              <a:rPr spc="100" dirty="0"/>
              <a:t>KIYMETİ</a:t>
            </a:r>
            <a:r>
              <a:rPr spc="65" dirty="0"/>
              <a:t> </a:t>
            </a:r>
            <a:r>
              <a:rPr spc="75" dirty="0"/>
              <a:t>TESPİTİ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327643"/>
            <a:ext cx="8856980" cy="344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Kanunu’nun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27.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maddesindeki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unsurların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eklenmesi,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28.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maddesindeki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unsurların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çıkarılması ve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Yönetmeliği’nin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45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50.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maddelerinde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belirtilen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yöntemlerinin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sırasıyla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uygulanması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yöntemler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aşağıda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belirtilmiştir.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yöntemi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Aynı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</a:t>
            </a:r>
            <a:r>
              <a:rPr sz="1500" spc="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yöntemi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Benzer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satış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bedeli</a:t>
            </a:r>
            <a:r>
              <a:rPr sz="1500" spc="1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yöntemi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İndirgeme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yöntemi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Hesaplanmış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yöntemi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yöntem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542218"/>
            <a:ext cx="94488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DİKKAT </a:t>
            </a:r>
            <a:r>
              <a:rPr spc="85" dirty="0"/>
              <a:t>EDİLMESİ </a:t>
            </a:r>
            <a:r>
              <a:rPr spc="35" dirty="0"/>
              <a:t>GEREKEN</a:t>
            </a:r>
            <a:r>
              <a:rPr spc="175" dirty="0"/>
              <a:t> </a:t>
            </a:r>
            <a:r>
              <a:rPr spc="15" dirty="0"/>
              <a:t>KONULAR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498471"/>
            <a:ext cx="5127625" cy="325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Royalti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Lisans</a:t>
            </a:r>
            <a:r>
              <a:rPr sz="15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Ödemeleri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Peşin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Ödeme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Miktar</a:t>
            </a:r>
            <a:r>
              <a:rPr sz="1500" spc="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İskontoları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Satın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Alma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Komisyonları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Kalıp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Bedelleri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Debit/Credit Note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Uygulamaları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tamamlandıktan sonra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fiyatının revize</a:t>
            </a:r>
            <a:r>
              <a:rPr sz="1500" spc="2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Geriye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dönük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fiyat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ayarlamaları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düzetlemeler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vergilerinin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tam</a:t>
            </a:r>
            <a:r>
              <a:rPr sz="1500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ödenmesi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Bedelsiz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İthalat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405" y="428625"/>
            <a:ext cx="8808949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7185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VERGİ </a:t>
            </a:r>
            <a:r>
              <a:rPr spc="-15" dirty="0"/>
              <a:t>KAYBINA </a:t>
            </a:r>
            <a:r>
              <a:rPr spc="60" dirty="0"/>
              <a:t>NEDEN </a:t>
            </a:r>
            <a:r>
              <a:rPr dirty="0"/>
              <a:t>OLAN OLAN  </a:t>
            </a:r>
            <a:r>
              <a:rPr spc="60" dirty="0"/>
              <a:t>İŞLEMLERDE </a:t>
            </a:r>
            <a:r>
              <a:rPr spc="15" dirty="0"/>
              <a:t>UYGULANACAK</a:t>
            </a:r>
            <a:r>
              <a:rPr spc="100" dirty="0"/>
              <a:t> </a:t>
            </a:r>
            <a:r>
              <a:rPr spc="30" dirty="0"/>
              <a:t>CEZALAR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756001"/>
            <a:ext cx="9027160" cy="301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58595B"/>
                </a:solidFill>
                <a:latin typeface="Arial"/>
                <a:cs typeface="Arial"/>
              </a:rPr>
              <a:t>1.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Serbest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dolaşıma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giriş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kısmi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muafiyete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olarak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geçici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tutulan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muayene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denetleme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tesliminden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sonra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kontrol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sonucunda;</a:t>
            </a:r>
            <a:endParaRPr sz="1500">
              <a:latin typeface="Arial"/>
              <a:cs typeface="Arial"/>
            </a:endParaRPr>
          </a:p>
          <a:p>
            <a:pPr marL="192405" marR="2984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00" dirty="0">
                <a:solidFill>
                  <a:srgbClr val="58595B"/>
                </a:solidFill>
                <a:latin typeface="Arial"/>
                <a:cs typeface="Arial"/>
              </a:rPr>
              <a:t>a)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Tarifesini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oluşturan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unsurlarda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vergilendirmeye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esas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tutulan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sayı,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baş, adet,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ağırlık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gibi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ölçülerinde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aykırılık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edildiği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aykırılığın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%5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aşan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oranda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farkı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yaratması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halinde,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fark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vergiler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alınmakla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birlikte,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farkın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üç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katı para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b="1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104139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b)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beyanı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Kanunu’ndaki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kıymet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belirlemeye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ilişkin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hükümler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çerçevesinde 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 kıymete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noksanlık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 halinde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b="1" spc="15" dirty="0">
                <a:solidFill>
                  <a:srgbClr val="58595B"/>
                </a:solidFill>
                <a:latin typeface="Arial"/>
                <a:cs typeface="Arial"/>
              </a:rPr>
              <a:t>farka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isabet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eden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vergi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alınmakla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birlikte, 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farkın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üç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katı </a:t>
            </a:r>
            <a:r>
              <a:rPr sz="1500" b="1" spc="25" dirty="0">
                <a:solidFill>
                  <a:srgbClr val="58595B"/>
                </a:solidFill>
                <a:latin typeface="Arial"/>
                <a:cs typeface="Arial"/>
              </a:rPr>
              <a:t>ceza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34417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c) Satış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birimine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miktar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itibariyle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%5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geçmeyen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farklar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maddi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hesap hatasından kaynaklanan 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farklar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için, bu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farklar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alınmakla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birlikte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yarısı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nispetinde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ceza</a:t>
            </a:r>
            <a:r>
              <a:rPr sz="1500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428625"/>
            <a:ext cx="8644205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1175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VERGİ </a:t>
            </a:r>
            <a:r>
              <a:rPr spc="-15" dirty="0"/>
              <a:t>KAYBINA </a:t>
            </a:r>
            <a:r>
              <a:rPr spc="60" dirty="0"/>
              <a:t>NEDEN </a:t>
            </a:r>
            <a:r>
              <a:rPr dirty="0"/>
              <a:t>OLAN  </a:t>
            </a:r>
            <a:r>
              <a:rPr spc="55" dirty="0"/>
              <a:t>İŞLEMLERE </a:t>
            </a:r>
            <a:r>
              <a:rPr spc="15" dirty="0"/>
              <a:t>UYGULACAK</a:t>
            </a:r>
            <a:r>
              <a:rPr spc="130" dirty="0"/>
              <a:t> </a:t>
            </a:r>
            <a:r>
              <a:rPr spc="30" dirty="0"/>
              <a:t>CEZALAR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756001"/>
            <a:ext cx="8980805" cy="312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167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2.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Yukarıdaki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maddelerde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belirlenen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farklılıklar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dahilde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rejimi,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kontrolü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altında işleme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rejimi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tam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muafiyetli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geçici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rejiminde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tespiti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halinde,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yukarıda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edilen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cezalar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yarısı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nispetinde</a:t>
            </a:r>
            <a:r>
              <a:rPr sz="1500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15240" indent="-180340" algn="just">
              <a:lnSpc>
                <a:spcPct val="116700"/>
              </a:lnSpc>
              <a:spcBef>
                <a:spcPts val="8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3.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Yukarıda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belirtilen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aykırılıkları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idaresi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tespit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etmeden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önce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sahibince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edilmesi halinde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söz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konusu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cezalar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%15 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oranında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tatbik</a:t>
            </a:r>
            <a:r>
              <a:rPr sz="1500" spc="2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edilir.</a:t>
            </a:r>
            <a:endParaRPr sz="1500">
              <a:latin typeface="Arial"/>
              <a:cs typeface="Arial"/>
            </a:endParaRPr>
          </a:p>
          <a:p>
            <a:pPr marL="192405" indent="-180340" algn="just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4.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Antrepo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geçici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depolama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yerlerinde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izinsiz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çıkarılması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b="1" spc="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noksanlıklar:</a:t>
            </a:r>
            <a:endParaRPr sz="1500">
              <a:latin typeface="Arial"/>
              <a:cs typeface="Arial"/>
            </a:endParaRPr>
          </a:p>
          <a:p>
            <a:pPr marL="192405" marR="42164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Antrepo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idaresince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 verilen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yerlere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konulan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eşyalar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teminat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verilse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dahi,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kısmen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tamamen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işlemleri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bitirilmeden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gümrükten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izin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alınmadan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çıkarılması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haline,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gümrük 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vergiler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alınmakla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birlikte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gümrüklenmiş değerinin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katı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idari </a:t>
            </a:r>
            <a:r>
              <a:rPr sz="1500" b="1" spc="1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b="1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63500" indent="-180340" algn="just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yerlere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alınan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eşyanın,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yapılan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sayım ve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kontrollerde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fazla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çıkması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fazla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çıkan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tasfiyeye 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tutulur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ayrıca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fazla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çıkan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ithalat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veya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ihracat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tutarı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idari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720269"/>
            <a:ext cx="8991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5805" algn="ctr">
              <a:lnSpc>
                <a:spcPct val="100000"/>
              </a:lnSpc>
              <a:spcBef>
                <a:spcPts val="100"/>
              </a:spcBef>
            </a:pPr>
            <a:r>
              <a:rPr sz="4000" spc="20" dirty="0"/>
              <a:t>VERGİ </a:t>
            </a:r>
            <a:r>
              <a:rPr sz="4000" spc="-15" dirty="0"/>
              <a:t>KAYBINA  </a:t>
            </a:r>
            <a:r>
              <a:rPr sz="4000" spc="60" dirty="0"/>
              <a:t>NEDEN </a:t>
            </a:r>
            <a:r>
              <a:rPr sz="4000" dirty="0"/>
              <a:t>OLAN</a:t>
            </a:r>
            <a:r>
              <a:rPr sz="4000" spc="80" dirty="0"/>
              <a:t> </a:t>
            </a:r>
            <a:r>
              <a:rPr sz="4000" spc="30" dirty="0"/>
              <a:t>CEZALAR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712491"/>
            <a:ext cx="8964295" cy="308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5. </a:t>
            </a:r>
            <a:r>
              <a:rPr sz="1500" b="1" spc="20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beyan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noksanlıkları/fazlalıklarında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uygulanan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cezalar:</a:t>
            </a:r>
            <a:endParaRPr sz="1500">
              <a:latin typeface="Arial"/>
              <a:cs typeface="Arial"/>
            </a:endParaRPr>
          </a:p>
          <a:p>
            <a:pPr marL="192405" marR="25527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Gümrüğe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sunulan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 belgelerinde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kayıtlı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miktara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noksan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çıkan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kapların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noksanlık nedenleri 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mahreçten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alınacak </a:t>
            </a:r>
            <a:r>
              <a:rPr sz="1500" spc="-80" dirty="0">
                <a:solidFill>
                  <a:srgbClr val="58595B"/>
                </a:solidFill>
                <a:latin typeface="Arial"/>
                <a:cs typeface="Arial"/>
              </a:rPr>
              <a:t>yazı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ile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ispat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edilemiyorsa, </a:t>
            </a:r>
            <a:r>
              <a:rPr sz="1500" spc="-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noksan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kaplardaki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tarifesine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hesaplanan 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gümrük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vergileri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5080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Özet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beyanlarda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kayıtlı 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kap 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sayısına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göre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fazla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çıkan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eşyalar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için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fazlalığın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nedeni </a:t>
            </a:r>
            <a:r>
              <a:rPr sz="1500" spc="-50" dirty="0">
                <a:solidFill>
                  <a:srgbClr val="58595B"/>
                </a:solidFill>
                <a:latin typeface="Arial"/>
                <a:cs typeface="Arial"/>
              </a:rPr>
              <a:t>kanıtlanamadığı 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durumlarda,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fazla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çıkan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eşaya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el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konularak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mülkiyetinin kamuya geçirilmesine karar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verilir,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ayrıca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75" dirty="0">
                <a:solidFill>
                  <a:srgbClr val="58595B"/>
                </a:solidFill>
                <a:latin typeface="Arial"/>
                <a:cs typeface="Arial"/>
              </a:rPr>
              <a:t>CİF 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kımeti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56578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6.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Dahilde işleme,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geçici ithalat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gümrük kontrolü altında işleme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rejimlerinin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ihlali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halinde 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uygulanacak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cezalar;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Bu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rejimlerin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ihlali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gümrüklenmiş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değerinin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katı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ceza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370455"/>
            <a:ext cx="708660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DİĞER İDARİ</a:t>
            </a:r>
            <a:r>
              <a:rPr spc="105" dirty="0"/>
              <a:t> </a:t>
            </a:r>
            <a:r>
              <a:rPr spc="30" dirty="0"/>
              <a:t>CEZALAR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00" y="2356446"/>
            <a:ext cx="8799195" cy="349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167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Genel düzenleyici idarî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işlemlerle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ithali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yasaklanan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eşyayı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ithal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eden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kişiye,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gümrüklenmiş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değerinin 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dört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katı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idarî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1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mülkiyetinin kamuya geçirilmesine karar</a:t>
            </a:r>
            <a:r>
              <a:rPr sz="1500" spc="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verilir.</a:t>
            </a:r>
            <a:endParaRPr sz="1500">
              <a:latin typeface="Arial"/>
              <a:cs typeface="Arial"/>
            </a:endParaRPr>
          </a:p>
          <a:p>
            <a:pPr marL="192405" marR="53340" indent="-180340">
              <a:lnSpc>
                <a:spcPct val="116700"/>
              </a:lnSpc>
              <a:spcBef>
                <a:spcPts val="8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İthali,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lisansa,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şarta,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izne,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kısıntıya veya belli kuruluşların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vereceği </a:t>
            </a:r>
            <a:r>
              <a:rPr sz="1500" b="1" spc="-25" dirty="0">
                <a:solidFill>
                  <a:srgbClr val="58595B"/>
                </a:solidFill>
                <a:latin typeface="Arial"/>
                <a:cs typeface="Arial"/>
              </a:rPr>
              <a:t>uygunluk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veya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yeterlilik 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belgesine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tâbi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olan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eşyayı, </a:t>
            </a:r>
            <a:r>
              <a:rPr sz="1500" b="1" dirty="0">
                <a:solidFill>
                  <a:srgbClr val="58595B"/>
                </a:solidFill>
                <a:latin typeface="Arial"/>
                <a:cs typeface="Arial"/>
              </a:rPr>
              <a:t>aldatıcı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işlem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ve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davranışlarla ithal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eden </a:t>
            </a:r>
            <a:r>
              <a:rPr sz="1500" b="1" spc="-15" dirty="0">
                <a:solidFill>
                  <a:srgbClr val="58595B"/>
                </a:solidFill>
                <a:latin typeface="Arial"/>
                <a:cs typeface="Arial"/>
              </a:rPr>
              <a:t>kişiye,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gümrüklenmiş 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değerinin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katı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idarî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20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verilir.</a:t>
            </a: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mülkiyetinin kamuya geçirilmesine karar</a:t>
            </a:r>
            <a:r>
              <a:rPr sz="1500" spc="1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verilir.</a:t>
            </a:r>
            <a:endParaRPr sz="1500">
              <a:latin typeface="Arial"/>
              <a:cs typeface="Arial"/>
            </a:endParaRPr>
          </a:p>
          <a:p>
            <a:pPr marL="192405" marR="58419" indent="-180340">
              <a:lnSpc>
                <a:spcPct val="116700"/>
              </a:lnSpc>
              <a:spcBef>
                <a:spcPts val="850"/>
              </a:spcBef>
              <a:buFont typeface="Arial"/>
              <a:buChar char="•"/>
              <a:tabLst>
                <a:tab pos="193040" algn="l"/>
              </a:tabLst>
            </a:pPr>
            <a:r>
              <a:rPr sz="1500" b="1" spc="15" dirty="0">
                <a:solidFill>
                  <a:srgbClr val="58595B"/>
                </a:solidFill>
                <a:latin typeface="Arial"/>
                <a:cs typeface="Arial"/>
              </a:rPr>
              <a:t>İhracat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rejimine </a:t>
            </a:r>
            <a:r>
              <a:rPr sz="1500" b="1" spc="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tutulan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genel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düzenleyici idari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işlemlerle iharacatının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yasaklanmış  </a:t>
            </a:r>
            <a:r>
              <a:rPr sz="1500" b="1" spc="-20" dirty="0">
                <a:solidFill>
                  <a:srgbClr val="58595B"/>
                </a:solidFill>
                <a:latin typeface="Arial"/>
                <a:cs typeface="Arial"/>
              </a:rPr>
              <a:t>olduğunun </a:t>
            </a:r>
            <a:r>
              <a:rPr sz="1500" b="1" spc="-5" dirty="0">
                <a:solidFill>
                  <a:srgbClr val="58595B"/>
                </a:solidFill>
                <a:latin typeface="Arial"/>
                <a:cs typeface="Arial"/>
              </a:rPr>
              <a:t>tespiti </a:t>
            </a:r>
            <a:r>
              <a:rPr sz="1500" b="1" spc="-10" dirty="0">
                <a:solidFill>
                  <a:srgbClr val="58595B"/>
                </a:solidFill>
                <a:latin typeface="Arial"/>
                <a:cs typeface="Arial"/>
              </a:rPr>
              <a:t>halinde,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gümrüklenmiş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değerinin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iki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katı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  <a:p>
            <a:pPr marL="192405" marR="511175" indent="-180340">
              <a:lnSpc>
                <a:spcPct val="116700"/>
              </a:lnSpc>
              <a:spcBef>
                <a:spcPts val="850"/>
              </a:spcBef>
              <a:buChar char="•"/>
              <a:tabLst>
                <a:tab pos="193040" algn="l"/>
              </a:tabLst>
            </a:pPr>
            <a:r>
              <a:rPr sz="1500" spc="-65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45" dirty="0">
                <a:solidFill>
                  <a:srgbClr val="58595B"/>
                </a:solidFill>
                <a:latin typeface="Arial"/>
                <a:cs typeface="Arial"/>
              </a:rPr>
              <a:t>iharacı,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lisansa,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şarta,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izne,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uygunluk denetimine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olduğu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halde,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tabi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değilmiş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gibi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beyan  edildiğinin </a:t>
            </a:r>
            <a:r>
              <a:rPr sz="1500" spc="-20" dirty="0">
                <a:solidFill>
                  <a:srgbClr val="58595B"/>
                </a:solidFill>
                <a:latin typeface="Arial"/>
                <a:cs typeface="Arial"/>
              </a:rPr>
              <a:t>tespiti </a:t>
            </a:r>
            <a:r>
              <a:rPr sz="1500" spc="-40" dirty="0">
                <a:solidFill>
                  <a:srgbClr val="58595B"/>
                </a:solidFill>
                <a:latin typeface="Arial"/>
                <a:cs typeface="Arial"/>
              </a:rPr>
              <a:t>halinde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eşyanın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gümrüklenmiş değeri </a:t>
            </a:r>
            <a:r>
              <a:rPr sz="1500" spc="-25" dirty="0">
                <a:solidFill>
                  <a:srgbClr val="58595B"/>
                </a:solidFill>
                <a:latin typeface="Arial"/>
                <a:cs typeface="Arial"/>
              </a:rPr>
              <a:t>kadar 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idari </a:t>
            </a:r>
            <a:r>
              <a:rPr sz="1500" spc="-3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1500" spc="-55" dirty="0">
                <a:solidFill>
                  <a:srgbClr val="58595B"/>
                </a:solidFill>
                <a:latin typeface="Arial"/>
                <a:cs typeface="Arial"/>
              </a:rPr>
              <a:t>cezası</a:t>
            </a:r>
            <a:r>
              <a:rPr sz="1500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8595B"/>
                </a:solidFill>
                <a:latin typeface="Arial"/>
                <a:cs typeface="Arial"/>
              </a:rPr>
              <a:t>uygulanır.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</TotalTime>
  <Words>8346</Words>
  <Application>Microsoft Office PowerPoint</Application>
  <PresentationFormat>Özel</PresentationFormat>
  <Paragraphs>970</Paragraphs>
  <Slides>100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100</vt:i4>
      </vt:variant>
    </vt:vector>
  </HeadingPairs>
  <TitlesOfParts>
    <vt:vector size="101" baseType="lpstr">
      <vt:lpstr>Zengin</vt:lpstr>
      <vt:lpstr>İŞLETMELERİN DIŞ PİYASALARA AÇILMA SÜREÇLERİ  VE YÖNETİMİ 16/06/2021 PROF. DR. HÜSEYİN ALTAY</vt:lpstr>
      <vt:lpstr>DIŞ TİCARET VE   GENEL BİLGİLER</vt:lpstr>
      <vt:lpstr>DIŞ TİCARETİN AKTÖRLERİ</vt:lpstr>
      <vt:lpstr>DIŞ TİCARET İŞLEMİNİN GERÇEKLEŞMESİ</vt:lpstr>
      <vt:lpstr>SATIŞ SÖZLEŞMELERİNDE SATICI VE ALICININ  YÜKÜMLÜLÜKLERİ (EDİMLERİ)</vt:lpstr>
      <vt:lpstr>SATIŞ SÖZLEŞMELERİNDE YER ALMASI  GEREKEN UNSURLAR</vt:lpstr>
      <vt:lpstr>TESLİM ŞEKLİNİN BELİRLENMESİ</vt:lpstr>
      <vt:lpstr>TESLİM ŞEKLİNİN BELİRLENMESİ</vt:lpstr>
      <vt:lpstr>TESLİM ŞEKİLERİ</vt:lpstr>
      <vt:lpstr>TESLİM ŞEKİLERİ</vt:lpstr>
      <vt:lpstr>TESLİM ŞEKİLERİ</vt:lpstr>
      <vt:lpstr>EXW TESLİM ŞEKLİNDE  SORUMLULUKLAR</vt:lpstr>
      <vt:lpstr>FCA</vt:lpstr>
      <vt:lpstr>FAS TESLİM ŞEKLİNDE  SORUMLULUKLAR</vt:lpstr>
      <vt:lpstr>FOB TESLİM ŞEKLİNDE  SORUMLULUKLAR</vt:lpstr>
      <vt:lpstr>CFR TESLİM ŞEKLİNDE  SORUMLULUKLAR</vt:lpstr>
      <vt:lpstr>CİF TESLİM ŞEKLİNDE  SORUMLULUKLAR</vt:lpstr>
      <vt:lpstr>CPT TESLİM ŞEKLİNDE  SORUMLULUKLAR</vt:lpstr>
      <vt:lpstr>CIP TESLİM ŞEKLİNDE  SORUMLULUKLAR</vt:lpstr>
      <vt:lpstr>DAT TESLİM ŞEKLİNDE  SORUMLULUKLAR</vt:lpstr>
      <vt:lpstr>DAP TESLİM ŞEKLİNDE  SORUMLULUKLAR</vt:lpstr>
      <vt:lpstr>DDP SATICININ/ALICININ  SORUMLULUĞU</vt:lpstr>
      <vt:lpstr>İHRACATÇI AÇISINDAN EN UYGUN  ÖDEME ŞEKLİNİN SEÇİMİ</vt:lpstr>
      <vt:lpstr>PEŞİN ÖDEME</vt:lpstr>
      <vt:lpstr>MAL MUKABİLİ</vt:lpstr>
      <vt:lpstr>VESAİK MUKABİLİ ÖDEME</vt:lpstr>
      <vt:lpstr>VESAİK MUKABİLİNDE İHRACATÇININ  DİKKAT ETMESİ GEREKENLER</vt:lpstr>
      <vt:lpstr>KABUL KREDİLİ ÖDEME</vt:lpstr>
      <vt:lpstr>AKREDİTİFLİ ÖDEME</vt:lpstr>
      <vt:lpstr>AKREDİTİFİN İŞLEYİŞİ</vt:lpstr>
      <vt:lpstr>PROJELENDİRME VE ÖN İZİNLER</vt:lpstr>
      <vt:lpstr>İTHALAT VE İHRACATTA BELGELENDİRME</vt:lpstr>
      <vt:lpstr>GÜMRÜKLEME</vt:lpstr>
      <vt:lpstr>TEMEL KAVRAMLAR</vt:lpstr>
      <vt:lpstr>GÜMRÜK YÜKÜMLÜSÜ</vt:lpstr>
      <vt:lpstr>TEMEL KAVRAMLAR</vt:lpstr>
      <vt:lpstr>İTHALAT VERGİLERİ</vt:lpstr>
      <vt:lpstr>İTHALAT REJİMİ KARARI İLE  BELİRLENEN GÜMRÜK VERGİLERİ</vt:lpstr>
      <vt:lpstr>İTHALAT VERGİLERİ</vt:lpstr>
      <vt:lpstr>GÜMRÜK GÖZETİMİ VE KONTROLÜ</vt:lpstr>
      <vt:lpstr>GÜMRÜKÇE ONAYLANMIŞ İŞLEM</vt:lpstr>
      <vt:lpstr>GÜMRÜK REJİMLERİ</vt:lpstr>
      <vt:lpstr>EŞYANIN GÜMRÜĞE SUNULMASI</vt:lpstr>
      <vt:lpstr>ÖZET BEYAN VERİLMESİ</vt:lpstr>
      <vt:lpstr>VARIŞ BİLDİRİMİ</vt:lpstr>
      <vt:lpstr>DENİZYOLU İLE TÜRKİYE  GÜMRÜK BÖLGESİNE EŞYA GELİŞİ</vt:lpstr>
      <vt:lpstr>HAVAYOLU İLE TÜRKİYE GÜMRÜK  BÖLGESİNE EŞYA GELİŞİ</vt:lpstr>
      <vt:lpstr>KARAYOLU İLE TÜRKİYE GÜMRÜK  BÖLGESİNE EŞYA GELİŞİ</vt:lpstr>
      <vt:lpstr>SERBEST BÖLGEYE DENİZ YOLU  İLE EŞYA GİRİŞİ</vt:lpstr>
      <vt:lpstr>GEÇİCİ DEPOLMA YERİNE  EŞYA GİRİŞİ</vt:lpstr>
      <vt:lpstr>İTHALAT SÜRECİ</vt:lpstr>
      <vt:lpstr>GÜMRÜKLEME SÜREÇLERİ</vt:lpstr>
      <vt:lpstr>DIŞ TİCARETTE KULLANILAN BELGELER</vt:lpstr>
      <vt:lpstr>RESMİ BELGELER</vt:lpstr>
      <vt:lpstr>MENŞE ŞAHADETNAMESİ  (CERTİFİCATE OF ORİGİN)</vt:lpstr>
      <vt:lpstr>A.TR DOLAŞIM SERTİFİKASI</vt:lpstr>
      <vt:lpstr>A.TR DOLAŞIM BELGESİ</vt:lpstr>
      <vt:lpstr>EUR.1 DOLAŞIM SERTİFİKASI  (EUR.1 MOVEMENT CERTİFİCATE)</vt:lpstr>
      <vt:lpstr>EUR-MED DOLAŞIM SERTİFİKASI  (EUR-MED MOVEMENT CERTİFİCATE)</vt:lpstr>
      <vt:lpstr>FATURA BEYANI</vt:lpstr>
      <vt:lpstr>FORM-A BELGESİ</vt:lpstr>
      <vt:lpstr>TEDARİKÇİ BEYANI  (SUPPLİERS’ DECLARATİON)</vt:lpstr>
      <vt:lpstr>TEDARİKÇİ BEYANI</vt:lpstr>
      <vt:lpstr>DİĞER RESMİ BELGELER</vt:lpstr>
      <vt:lpstr>GÜMRÜK TARİFESİ</vt:lpstr>
      <vt:lpstr>EŞYANIN SINIFLANDIRILMASI (GTİP)</vt:lpstr>
      <vt:lpstr>GÜMRÜK TARİFESİ</vt:lpstr>
      <vt:lpstr>GTİP TESPİTİ İÇİN GEREKLİ BİLGİLER</vt:lpstr>
      <vt:lpstr>MENŞE</vt:lpstr>
      <vt:lpstr>EŞYANIN MENŞEİ NEDEN ÖNEMLİDİR?</vt:lpstr>
      <vt:lpstr>MENŞE KURALLARI</vt:lpstr>
      <vt:lpstr>ÜRETİMİ BİRDEN FAZLA ÜLKEDE  GERÇEKLEŞTİRİLEN EŞYADA MENŞE TESPİTİ</vt:lpstr>
      <vt:lpstr>TÜRKİYE’NİN TERCİHLİ  TİCARET POLİTİKASI</vt:lpstr>
      <vt:lpstr>MEVZUATIMIZDA TERCİHLİ MENŞEYE  İLİŞKİN DÜZENLEMELER</vt:lpstr>
      <vt:lpstr>MENŞE KÜMÜLASYONU</vt:lpstr>
      <vt:lpstr>SERBEST TİCARET ANLAŞMAMIZ (STA)  OLAN ÜLKELER</vt:lpstr>
      <vt:lpstr>TERCİHLİ TİCARETTE  GÜMRÜK VERGİSİ UYGULAMASI</vt:lpstr>
      <vt:lpstr>ÇAPRAZ KÜMÜLASYOM SİSTEMİ  (PAMK-PAAMK-BBMK)</vt:lpstr>
      <vt:lpstr>ÇAPRAZ MENŞE KÜMÜLASYONU</vt:lpstr>
      <vt:lpstr>TERCİHLİ REJİMİN UYGULANABİLMESİ  İÇİN HANGİ KOŞULLAR SAĞLANMALIDIR?</vt:lpstr>
      <vt:lpstr>ÖRNEK: ÇAPRAZ MENŞE  KÜMÜLASYONUNUN İŞLEYİŞİ</vt:lpstr>
      <vt:lpstr>ÖRNEK: ÇAPRAZ MENŞE  KÜMÜLASYONUNUN İŞLEYİŞİ</vt:lpstr>
      <vt:lpstr>ÇAPRAZ KÜMÜLASYONDA TAMAMEN  ELDE EDİLMEMİŞ EŞYA</vt:lpstr>
      <vt:lpstr>EUR. 1 DOLAŞIM SERTİFİKALARININ  DOLDURULMASI</vt:lpstr>
      <vt:lpstr>SERBEST DOLAŞIMA GİRİŞ REJİMİ</vt:lpstr>
      <vt:lpstr>ÖDENMESİ GEREKEN VERGİLER</vt:lpstr>
      <vt:lpstr>GÜMRÜK VERGİLERİNİN TARİH,  TAHAKKUK VE TEBLİĞİ</vt:lpstr>
      <vt:lpstr>EKSİK ÖDENEN VERGİLERDE  ZAMANAŞIMI</vt:lpstr>
      <vt:lpstr>GÜMRÜK VERGİLERİNDE ZAMANAŞIMI VE  FAİZ UYGULANMASI</vt:lpstr>
      <vt:lpstr>EŞYANIN GÜMRÜK KIYMETİ</vt:lpstr>
      <vt:lpstr>KIYMETE DAHİL EDİLECEK  UNSURLAR</vt:lpstr>
      <vt:lpstr>KIYMETE İLAVE EDİLEMEYECEK  UNSURLAR</vt:lpstr>
      <vt:lpstr>GÜMRÜK KIYMETİ TESPİTİ</vt:lpstr>
      <vt:lpstr>GÜMRÜK KIYMETİ TESPİTİ</vt:lpstr>
      <vt:lpstr>DİKKAT EDİLMESİ GEREKEN KONULAR</vt:lpstr>
      <vt:lpstr>VERGİ KAYBINA NEDEN OLAN OLAN  İŞLEMLERDE UYGULANACAK CEZALAR</vt:lpstr>
      <vt:lpstr>VERGİ KAYBINA NEDEN OLAN  İŞLEMLERE UYGULACAK CEZALAR</vt:lpstr>
      <vt:lpstr>VERGİ KAYBINA  NEDEN OLAN CEZALAR</vt:lpstr>
      <vt:lpstr>DİĞER İDARİ CEZALAR</vt:lpstr>
      <vt:lpstr>İTİRAZLAR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İŞLETMELERİN DIŞ PİYASALARA AÇILMA SÜREÇLERİ  16/06/2021 PROF. DR. HÜSEYİN ALTAY</dc:title>
  <dc:creator>Bahar GUR</dc:creator>
  <cp:lastModifiedBy>Bahar GUR</cp:lastModifiedBy>
  <cp:revision>5</cp:revision>
  <dcterms:created xsi:type="dcterms:W3CDTF">2022-07-27T10:44:44Z</dcterms:created>
  <dcterms:modified xsi:type="dcterms:W3CDTF">2022-07-27T11:14:22Z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2022-07-27T00:00:00Z</vt:filetime>
  </property>
</Properties>
</file>